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Montserrat SemiBold"/>
      <p:regular r:id="rId64"/>
      <p:bold r:id="rId65"/>
      <p:italic r:id="rId66"/>
      <p:boldItalic r:id="rId67"/>
    </p:embeddedFont>
    <p:embeddedFont>
      <p:font typeface="Montserrat"/>
      <p:regular r:id="rId68"/>
      <p:bold r:id="rId69"/>
      <p:italic r:id="rId70"/>
      <p:boldItalic r:id="rId71"/>
    </p:embeddedFont>
    <p:embeddedFont>
      <p:font typeface="Montserrat ExtraBold"/>
      <p:bold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4" roundtripDataSignature="AMtx7mjXh2TAVUgPDAEqY9Rjx0OgaWQS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ExtraBold-boldItalic.fntdata"/><Relationship Id="rId72" Type="http://schemas.openxmlformats.org/officeDocument/2006/relationships/font" Target="fonts/MontserratExtraBold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customschemas.google.com/relationships/presentationmetadata" Target="meta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boldItalic.fntdata"/><Relationship Id="rId70" Type="http://schemas.openxmlformats.org/officeDocument/2006/relationships/font" Target="fonts/Montserra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MontserratSemiBold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MontserratSemiBold-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SemiBold-bold.fntdata"/><Relationship Id="rId24" Type="http://schemas.openxmlformats.org/officeDocument/2006/relationships/slide" Target="slides/slide19.xml"/><Relationship Id="rId68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67" Type="http://schemas.openxmlformats.org/officeDocument/2006/relationships/font" Target="fonts/MontserratSemiBold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5d52e23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d5d52e23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3d427e4b2_0_10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d3d427e4b2_0_101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4" name="Google Shape;234;g2d3d427e4b2_0_101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3d427e4b2_0_128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d3d427e4b2_0_128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2" name="Google Shape;262;g2d3d427e4b2_0_128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3d427e4b2_0_155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d3d427e4b2_0_155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0" name="Google Shape;290;g2d3d427e4b2_0_155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3d427e4b2_0_16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d3d427e4b2_0_161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7" name="Google Shape;297;g2d3d427e4b2_0_161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3d427e4b2_0_209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d3d427e4b2_0_209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6" name="Google Shape;346;g2d3d427e4b2_0_209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3d427e4b2_0_216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d3d427e4b2_0_216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4" name="Google Shape;354;g2d3d427e4b2_0_216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3d427e4b2_0_229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d3d427e4b2_0_229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8" name="Google Shape;368;g2d3d427e4b2_0_229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3d427e4b2_0_245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d3d427e4b2_0_245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5" name="Google Shape;385;g2d3d427e4b2_0_245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3d427e4b2_0_253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d3d427e4b2_0_253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4" name="Google Shape;394;g2d3d427e4b2_0_253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3d427e4b2_0_26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d3d427e4b2_0_261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3" name="Google Shape;403;g2d3d427e4b2_0_261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03ecdcb3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503ecdcb31_1_74:notes"/>
          <p:cNvSpPr/>
          <p:nvPr>
            <p:ph idx="2" type="sldImg"/>
          </p:nvPr>
        </p:nvSpPr>
        <p:spPr>
          <a:xfrm>
            <a:off x="381240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3d427e4b2_0_269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d3d427e4b2_0_269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2" name="Google Shape;412;g2d3d427e4b2_0_269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3d427e4b2_0_277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d3d427e4b2_0_277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1" name="Google Shape;421;g2d3d427e4b2_0_277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3d427e4b2_0_296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d3d427e4b2_0_296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1" name="Google Shape;441;g2d3d427e4b2_0_296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3d427e4b2_0_302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2d3d427e4b2_0_302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8" name="Google Shape;448;g2d3d427e4b2_0_302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d3d427e4b2_0_308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d3d427e4b2_0_308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5" name="Google Shape;455;g2d3d427e4b2_0_308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3d427e4b2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d3d427e4b2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3d427e4b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2d3d427e4b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3d427e4b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2d3d427e4b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3d427e4b2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d3d427e4b2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d3d427e4b2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d3d427e4b2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3d427e4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d3d427e4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d3d427e4b2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d3d427e4b2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d3d427e4b2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2d3d427e4b2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d3d427e4b2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2d3d427e4b2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d3d427e4b2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2d3d427e4b2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d3d427e4b2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2d3d427e4b2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d3d427e4b2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2d3d427e4b2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d3d427e4b2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2d3d427e4b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d3d427e4b2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2d3d427e4b2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d3d427e4b2_0_676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2d3d427e4b2_0_676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7" name="Google Shape;837;g2d3d427e4b2_0_676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d3d427e4b2_0_696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2d3d427e4b2_0_696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58" name="Google Shape;858;g2d3d427e4b2_0_696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3d427e4b2_0_14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d3d427e4b2_0_14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" name="Google Shape;145;g2d3d427e4b2_0_14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d3d427e4b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2d3d427e4b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d3d427e4b2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d3d427e4b2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d3d427e4b2_0_718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2d3d427e4b2_0_718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83" name="Google Shape;883;g2d3d427e4b2_0_718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d3d427e4b2_0_739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2d3d427e4b2_0_739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05" name="Google Shape;905;g2d3d427e4b2_0_739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d3d427e4b2_0_76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7" name="Google Shape;927;g2d3d427e4b2_0_761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28" name="Google Shape;928;g2d3d427e4b2_0_761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d3d427e4b2_0_79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2d3d427e4b2_0_791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9" name="Google Shape;959;g2d3d427e4b2_0_791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d3d427e4b2_0_819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g2d3d427e4b2_0_819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8" name="Google Shape;988;g2d3d427e4b2_0_819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d3d427e4b2_0_848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2d3d427e4b2_0_848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18" name="Google Shape;1018;g2d3d427e4b2_0_848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d3d427e4b2_0_857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2d3d427e4b2_0_857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8" name="Google Shape;1028;g2d3d427e4b2_0_857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d3d427e4b2_0_876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2d3d427e4b2_0_876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8" name="Google Shape;1048;g2d3d427e4b2_0_876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3d427e4b2_0_35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d3d427e4b2_0_35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3" name="Google Shape;163;g2d3d427e4b2_0_35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d3d427e4b2_0_88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2d3d427e4b2_0_881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4" name="Google Shape;1054;g2d3d427e4b2_0_881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d3d427e4b2_0_904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2d3d427e4b2_0_904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78" name="Google Shape;1078;g2d3d427e4b2_0_904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d3d427e4b2_0_914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2d3d427e4b2_0_914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9" name="Google Shape;1089;g2d3d427e4b2_0_914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d3d427e4b2_0_92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2d3d427e4b2_0_921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97" name="Google Shape;1097;g2d3d427e4b2_0_921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d3d427e4b2_0_929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g2d3d427e4b2_0_929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06" name="Google Shape;1106;g2d3d427e4b2_0_929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d3d427e4b2_0_944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g2d3d427e4b2_0_944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22" name="Google Shape;1122;g2d3d427e4b2_0_944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d5d52e231d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g2d5d52e231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503ecdcb31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3503ecdcb31_1_375:notes"/>
          <p:cNvSpPr/>
          <p:nvPr>
            <p:ph idx="2" type="sldImg"/>
          </p:nvPr>
        </p:nvSpPr>
        <p:spPr>
          <a:xfrm>
            <a:off x="381240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503ecdcb31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g3503ecdcb31_1_446:notes"/>
          <p:cNvSpPr/>
          <p:nvPr>
            <p:ph idx="2" type="sldImg"/>
          </p:nvPr>
        </p:nvSpPr>
        <p:spPr>
          <a:xfrm>
            <a:off x="381240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3d427e4b2_0_4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d3d427e4b2_0_41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0" name="Google Shape;170;g2d3d427e4b2_0_41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3d427e4b2_0_52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d3d427e4b2_0_52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2" name="Google Shape;182;g2d3d427e4b2_0_52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3d427e4b2_0_63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d3d427e4b2_0_63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4" name="Google Shape;194;g2d3d427e4b2_0_63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3d427e4b2_0_82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d3d427e4b2_0_82:notes"/>
          <p:cNvSpPr txBox="1"/>
          <p:nvPr>
            <p:ph idx="1" type="body"/>
          </p:nvPr>
        </p:nvSpPr>
        <p:spPr>
          <a:xfrm>
            <a:off x="685472" y="4401173"/>
            <a:ext cx="5487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4" name="Google Shape;214;g2d3d427e4b2_0_82:notes"/>
          <p:cNvSpPr txBox="1"/>
          <p:nvPr>
            <p:ph idx="12" type="sldNum"/>
          </p:nvPr>
        </p:nvSpPr>
        <p:spPr>
          <a:xfrm>
            <a:off x="3884706" y="8684895"/>
            <a:ext cx="29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9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2d5d52e231d_0_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2d5d52e231d_0_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g2d5d52e231d_0_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3">
  <p:cSld name="TITLE_8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212F6C"/>
            </a:gs>
            <a:gs pos="56000">
              <a:srgbClr val="0F1A45"/>
            </a:gs>
            <a:gs pos="100000">
              <a:srgbClr val="0F1A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7" name="Google Shape;4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4 DAY 3">
  <p:cSld name="TITLE_5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6747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925" lIns="28925" spcFirstLastPara="1" rIns="28925" wrap="square" tIns="28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2" y="0"/>
            <a:ext cx="9146747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6747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3503ecdcb31_1_90"/>
          <p:cNvPicPr preferRelativeResize="0"/>
          <p:nvPr/>
        </p:nvPicPr>
        <p:blipFill rotWithShape="1">
          <a:blip r:embed="rId2">
            <a:alphaModFix/>
          </a:blip>
          <a:srcRect b="0" l="9177" r="9169" t="0"/>
          <a:stretch/>
        </p:blipFill>
        <p:spPr>
          <a:xfrm>
            <a:off x="4953000" y="0"/>
            <a:ext cx="4191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">
  <p:cSld name="TITLE_6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3503ecdcb31_1_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03ecdcb31_1_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6" name="Google Shape;66;g3503ecdcb31_1_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7" name="Google Shape;67;g3503ecdcb31_1_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2">
  <p:cSld name="TITLE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03ecdcb31_1_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70" name="Google Shape;70;g3503ecdcb31_1_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g3503ecdcb31_1_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3">
  <p:cSld name="TITLE_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03ecdcb31_1_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74" name="Google Shape;74;g3503ecdcb31_1_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g3503ecdcb31_1_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4">
  <p:cSld name="TITLE_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03ecdcb31_1_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78" name="Google Shape;78;g3503ecdcb31_1_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g3503ecdcb31_1_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3503ecdcb31_1_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5">
  <p:cSld name="TITLE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03ecdcb31_1_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84" name="Google Shape;84;g3503ecdcb31_1_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" name="Google Shape;85;g3503ecdcb31_1_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Capa Apresentação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3503ecdcb31_1_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268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3503ecdcb31_1_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3503ecdcb31_1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1"/>
          <p:cNvSpPr txBox="1"/>
          <p:nvPr>
            <p:ph type="title"/>
          </p:nvPr>
        </p:nvSpPr>
        <p:spPr>
          <a:xfrm>
            <a:off x="659973" y="359097"/>
            <a:ext cx="78240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920"/>
              </a:buClr>
              <a:buSzPts val="500"/>
              <a:buFont typeface="Arial"/>
              <a:buNone/>
              <a:defRPr b="1" i="0" sz="2200" u="none" cap="none" strike="noStrike">
                <a:solidFill>
                  <a:srgbClr val="0139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1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1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6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"/>
              <a:buFont typeface="Calibri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61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9">
  <p:cSld name="TITLE_AND_BODY_10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03ecdcb31_1_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g3503ecdcb31_1_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3503ecdcb31_1_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503ecdcb31_1_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503ecdcb31_1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 4 4">
  <p:cSld name="TITLE_5_4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bg>
      <p:bgPr>
        <a:gradFill>
          <a:gsLst>
            <a:gs pos="0">
              <a:srgbClr val="212F6C"/>
            </a:gs>
            <a:gs pos="56000">
              <a:srgbClr val="0F1A45"/>
            </a:gs>
            <a:gs pos="100000">
              <a:srgbClr val="0F1A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3503ecdcb31_1_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" y="0"/>
            <a:ext cx="9143997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9 1">
  <p:cSld name="TITLE_AND_BODY_10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03ecdcb31_1_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g3503ecdcb31_1_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" y="0"/>
            <a:ext cx="9143997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03ecdcb31_1_136"/>
          <p:cNvSpPr txBox="1"/>
          <p:nvPr>
            <p:ph idx="1" type="subTitle"/>
          </p:nvPr>
        </p:nvSpPr>
        <p:spPr>
          <a:xfrm>
            <a:off x="311760" y="744480"/>
            <a:ext cx="8520600" cy="9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_1">
  <p:cSld name="TITLE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3503ecdcb31_1_241"/>
          <p:cNvPicPr preferRelativeResize="0"/>
          <p:nvPr/>
        </p:nvPicPr>
        <p:blipFill rotWithShape="1">
          <a:blip r:embed="rId2">
            <a:alphaModFix/>
          </a:blip>
          <a:srcRect b="0" l="9177" r="9169" t="0"/>
          <a:stretch/>
        </p:blipFill>
        <p:spPr>
          <a:xfrm>
            <a:off x="4953000" y="0"/>
            <a:ext cx="4191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2">
  <p:cSld name="TITLE_7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6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03ecdcb31_1_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g3503ecdcb31_1_8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d5d52e231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d5d52e231d_0_0"/>
          <p:cNvPicPr preferRelativeResize="0"/>
          <p:nvPr/>
        </p:nvPicPr>
        <p:blipFill rotWithShape="1">
          <a:blip r:embed="rId4">
            <a:alphaModFix/>
          </a:blip>
          <a:srcRect b="0" l="9177" r="9168" t="0"/>
          <a:stretch/>
        </p:blipFill>
        <p:spPr>
          <a:xfrm>
            <a:off x="4953000" y="0"/>
            <a:ext cx="4191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d5d52e231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600" y="4135995"/>
            <a:ext cx="3339250" cy="4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2d5d52e231d_0_0"/>
          <p:cNvSpPr txBox="1"/>
          <p:nvPr/>
        </p:nvSpPr>
        <p:spPr>
          <a:xfrm>
            <a:off x="448200" y="740450"/>
            <a:ext cx="59436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n" sz="4600" u="none" cap="none" strike="noStrike">
                <a:solidFill>
                  <a:srgbClr val="84C1D3"/>
                </a:solidFill>
                <a:latin typeface="Montserrat"/>
                <a:ea typeface="Montserrat"/>
                <a:cs typeface="Montserrat"/>
                <a:sym typeface="Montserrat"/>
              </a:rPr>
              <a:t>ENCONTRO PRESENCIAL</a:t>
            </a:r>
            <a:endParaRPr b="1" i="0" sz="4600" u="none" cap="none" strike="noStrike">
              <a:solidFill>
                <a:srgbClr val="84C1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g2d5d52e231d_0_0"/>
          <p:cNvSpPr/>
          <p:nvPr/>
        </p:nvSpPr>
        <p:spPr>
          <a:xfrm>
            <a:off x="6570475" y="208350"/>
            <a:ext cx="2402100" cy="13752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Yuri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g2d5d52e231d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3d427e4b2_0_101"/>
          <p:cNvSpPr/>
          <p:nvPr/>
        </p:nvSpPr>
        <p:spPr>
          <a:xfrm>
            <a:off x="531136" y="1941187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CONVERSÃO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(Lead &gt; Vendas)</a:t>
            </a:r>
            <a:endParaRPr b="0" i="1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d3d427e4b2_0_101"/>
          <p:cNvSpPr/>
          <p:nvPr/>
        </p:nvSpPr>
        <p:spPr>
          <a:xfrm>
            <a:off x="531136" y="2614758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DE ANÚNCIO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POR VENDA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2d3d427e4b2_0_101"/>
          <p:cNvSpPr/>
          <p:nvPr/>
        </p:nvSpPr>
        <p:spPr>
          <a:xfrm>
            <a:off x="531136" y="3288329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LIFETIME VALUE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(LTV)</a:t>
            </a:r>
            <a:endParaRPr b="0" i="1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d3d427e4b2_0_101"/>
          <p:cNvSpPr/>
          <p:nvPr/>
        </p:nvSpPr>
        <p:spPr>
          <a:xfrm>
            <a:off x="531136" y="3961900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LTV/CAC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d3d427e4b2_0_101"/>
          <p:cNvSpPr/>
          <p:nvPr/>
        </p:nvSpPr>
        <p:spPr>
          <a:xfrm>
            <a:off x="531136" y="1267616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POR LEAD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(CPL)</a:t>
            </a:r>
            <a:endParaRPr b="0" i="1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2d3d427e4b2_0_101"/>
          <p:cNvSpPr/>
          <p:nvPr/>
        </p:nvSpPr>
        <p:spPr>
          <a:xfrm>
            <a:off x="2435590" y="1941190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d3d427e4b2_0_101"/>
          <p:cNvSpPr/>
          <p:nvPr/>
        </p:nvSpPr>
        <p:spPr>
          <a:xfrm>
            <a:off x="2435590" y="2614758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R$2.138,70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d3d427e4b2_0_101"/>
          <p:cNvSpPr/>
          <p:nvPr/>
        </p:nvSpPr>
        <p:spPr>
          <a:xfrm>
            <a:off x="2435590" y="328832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R$28.274,00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d3d427e4b2_0_101"/>
          <p:cNvSpPr/>
          <p:nvPr/>
        </p:nvSpPr>
        <p:spPr>
          <a:xfrm>
            <a:off x="2435590" y="3961895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A72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13,32x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d3d427e4b2_0_101"/>
          <p:cNvSpPr/>
          <p:nvPr/>
        </p:nvSpPr>
        <p:spPr>
          <a:xfrm>
            <a:off x="2435590" y="12676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R$213,87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d3d427e4b2_0_101"/>
          <p:cNvSpPr/>
          <p:nvPr/>
        </p:nvSpPr>
        <p:spPr>
          <a:xfrm>
            <a:off x="2435590" y="59405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1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2d3d427e4b2_0_101"/>
          <p:cNvSpPr/>
          <p:nvPr/>
        </p:nvSpPr>
        <p:spPr>
          <a:xfrm>
            <a:off x="4511428" y="59405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2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2d3d427e4b2_0_101"/>
          <p:cNvSpPr/>
          <p:nvPr/>
        </p:nvSpPr>
        <p:spPr>
          <a:xfrm>
            <a:off x="4511428" y="1941190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8%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d3d427e4b2_0_101"/>
          <p:cNvSpPr/>
          <p:nvPr/>
        </p:nvSpPr>
        <p:spPr>
          <a:xfrm>
            <a:off x="4511428" y="2614758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R$1.901,75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d3d427e4b2_0_101"/>
          <p:cNvSpPr/>
          <p:nvPr/>
        </p:nvSpPr>
        <p:spPr>
          <a:xfrm>
            <a:off x="4511428" y="328832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R$20.410,00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d3d427e4b2_0_101"/>
          <p:cNvSpPr/>
          <p:nvPr/>
        </p:nvSpPr>
        <p:spPr>
          <a:xfrm>
            <a:off x="4511428" y="3961895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A72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10,7x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d3d427e4b2_0_101"/>
          <p:cNvSpPr/>
          <p:nvPr/>
        </p:nvSpPr>
        <p:spPr>
          <a:xfrm>
            <a:off x="4511428" y="12676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R$152,14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2d3d427e4b2_0_101"/>
          <p:cNvSpPr/>
          <p:nvPr/>
        </p:nvSpPr>
        <p:spPr>
          <a:xfrm>
            <a:off x="6587264" y="59405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3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2d3d427e4b2_0_101"/>
          <p:cNvSpPr/>
          <p:nvPr/>
        </p:nvSpPr>
        <p:spPr>
          <a:xfrm>
            <a:off x="6587264" y="1941190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2%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d3d427e4b2_0_101"/>
          <p:cNvSpPr/>
          <p:nvPr/>
        </p:nvSpPr>
        <p:spPr>
          <a:xfrm>
            <a:off x="6587264" y="2614758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R$4.879,5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d3d427e4b2_0_101"/>
          <p:cNvSpPr/>
          <p:nvPr/>
        </p:nvSpPr>
        <p:spPr>
          <a:xfrm>
            <a:off x="6587264" y="328832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R$14.285,00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d3d427e4b2_0_101"/>
          <p:cNvSpPr/>
          <p:nvPr/>
        </p:nvSpPr>
        <p:spPr>
          <a:xfrm>
            <a:off x="6587264" y="3961895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A72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2,93x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d3d427e4b2_0_101"/>
          <p:cNvSpPr/>
          <p:nvPr/>
        </p:nvSpPr>
        <p:spPr>
          <a:xfrm>
            <a:off x="6587264" y="12676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R$97,59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3d427e4b2_0_128"/>
          <p:cNvSpPr/>
          <p:nvPr/>
        </p:nvSpPr>
        <p:spPr>
          <a:xfrm>
            <a:off x="531136" y="1941187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CONVERSÃO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(Lead &gt; Vendas)</a:t>
            </a:r>
            <a:endParaRPr b="0" i="1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d3d427e4b2_0_128"/>
          <p:cNvSpPr/>
          <p:nvPr/>
        </p:nvSpPr>
        <p:spPr>
          <a:xfrm>
            <a:off x="531136" y="2614758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DE ANÚNCIO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POR VENDA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2d3d427e4b2_0_128"/>
          <p:cNvSpPr/>
          <p:nvPr/>
        </p:nvSpPr>
        <p:spPr>
          <a:xfrm>
            <a:off x="531136" y="3288329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LIFETIME VALUE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(LTV)</a:t>
            </a:r>
            <a:endParaRPr b="0" i="1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d3d427e4b2_0_128"/>
          <p:cNvSpPr/>
          <p:nvPr/>
        </p:nvSpPr>
        <p:spPr>
          <a:xfrm>
            <a:off x="531136" y="3961900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LTV/CAC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d3d427e4b2_0_128"/>
          <p:cNvSpPr/>
          <p:nvPr/>
        </p:nvSpPr>
        <p:spPr>
          <a:xfrm>
            <a:off x="531136" y="1267616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POR LEAD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(CPL)</a:t>
            </a:r>
            <a:endParaRPr b="0" i="1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2d3d427e4b2_0_128"/>
          <p:cNvSpPr/>
          <p:nvPr/>
        </p:nvSpPr>
        <p:spPr>
          <a:xfrm>
            <a:off x="2435590" y="1941190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d3d427e4b2_0_128"/>
          <p:cNvSpPr/>
          <p:nvPr/>
        </p:nvSpPr>
        <p:spPr>
          <a:xfrm>
            <a:off x="2435590" y="2614758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R$2.138,70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d3d427e4b2_0_128"/>
          <p:cNvSpPr/>
          <p:nvPr/>
        </p:nvSpPr>
        <p:spPr>
          <a:xfrm>
            <a:off x="2435590" y="328832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R$28.274,00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d3d427e4b2_0_128"/>
          <p:cNvSpPr/>
          <p:nvPr/>
        </p:nvSpPr>
        <p:spPr>
          <a:xfrm>
            <a:off x="2435590" y="3961895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A72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13,32x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2d3d427e4b2_0_128"/>
          <p:cNvSpPr/>
          <p:nvPr/>
        </p:nvSpPr>
        <p:spPr>
          <a:xfrm>
            <a:off x="2435590" y="12676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R$213,87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d3d427e4b2_0_128"/>
          <p:cNvSpPr/>
          <p:nvPr/>
        </p:nvSpPr>
        <p:spPr>
          <a:xfrm>
            <a:off x="2435590" y="59405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7EB1C5">
                  <a:alpha val="60392"/>
                </a:srgbClr>
              </a:gs>
              <a:gs pos="40000">
                <a:srgbClr val="98CCDF">
                  <a:alpha val="60392"/>
                </a:srgbClr>
              </a:gs>
              <a:gs pos="100000">
                <a:srgbClr val="7EB1C5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1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2d3d427e4b2_0_128"/>
          <p:cNvSpPr/>
          <p:nvPr/>
        </p:nvSpPr>
        <p:spPr>
          <a:xfrm>
            <a:off x="4511428" y="59405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2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2d3d427e4b2_0_128"/>
          <p:cNvSpPr/>
          <p:nvPr/>
        </p:nvSpPr>
        <p:spPr>
          <a:xfrm>
            <a:off x="4511428" y="1941190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8%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d3d427e4b2_0_128"/>
          <p:cNvSpPr/>
          <p:nvPr/>
        </p:nvSpPr>
        <p:spPr>
          <a:xfrm>
            <a:off x="4511428" y="2614758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R$1.901,75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2d3d427e4b2_0_128"/>
          <p:cNvSpPr/>
          <p:nvPr/>
        </p:nvSpPr>
        <p:spPr>
          <a:xfrm>
            <a:off x="4511428" y="328832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R$20.410,00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d3d427e4b2_0_128"/>
          <p:cNvSpPr/>
          <p:nvPr/>
        </p:nvSpPr>
        <p:spPr>
          <a:xfrm>
            <a:off x="4511428" y="3961895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A72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10,7x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2d3d427e4b2_0_128"/>
          <p:cNvSpPr/>
          <p:nvPr/>
        </p:nvSpPr>
        <p:spPr>
          <a:xfrm>
            <a:off x="4511428" y="12676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R$152,14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2d3d427e4b2_0_128"/>
          <p:cNvSpPr/>
          <p:nvPr/>
        </p:nvSpPr>
        <p:spPr>
          <a:xfrm>
            <a:off x="6587264" y="59405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3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2d3d427e4b2_0_128"/>
          <p:cNvSpPr/>
          <p:nvPr/>
        </p:nvSpPr>
        <p:spPr>
          <a:xfrm>
            <a:off x="6587264" y="1941190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2%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d3d427e4b2_0_128"/>
          <p:cNvSpPr/>
          <p:nvPr/>
        </p:nvSpPr>
        <p:spPr>
          <a:xfrm>
            <a:off x="6587264" y="2614758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R$4.879,5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d3d427e4b2_0_128"/>
          <p:cNvSpPr/>
          <p:nvPr/>
        </p:nvSpPr>
        <p:spPr>
          <a:xfrm>
            <a:off x="6587264" y="328832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R$14.285,00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d3d427e4b2_0_128"/>
          <p:cNvSpPr/>
          <p:nvPr/>
        </p:nvSpPr>
        <p:spPr>
          <a:xfrm>
            <a:off x="6587264" y="3961895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A72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2,93x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d3d427e4b2_0_128"/>
          <p:cNvSpPr/>
          <p:nvPr/>
        </p:nvSpPr>
        <p:spPr>
          <a:xfrm>
            <a:off x="6587264" y="12676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R$97,59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3d427e4b2_0_155"/>
          <p:cNvSpPr/>
          <p:nvPr/>
        </p:nvSpPr>
        <p:spPr>
          <a:xfrm>
            <a:off x="749550" y="1521600"/>
            <a:ext cx="7644900" cy="21003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d3d427e4b2_0_155"/>
          <p:cNvSpPr txBox="1"/>
          <p:nvPr/>
        </p:nvSpPr>
        <p:spPr>
          <a:xfrm>
            <a:off x="1463550" y="1986150"/>
            <a:ext cx="63972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0" i="1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maior erro</a:t>
            </a:r>
            <a: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das</a:t>
            </a:r>
            <a:b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Empresas em Crescimento</a:t>
            </a:r>
            <a:endParaRPr b="1" i="0" sz="34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3d427e4b2_0_161"/>
          <p:cNvSpPr/>
          <p:nvPr/>
        </p:nvSpPr>
        <p:spPr>
          <a:xfrm>
            <a:off x="3388348" y="1849573"/>
            <a:ext cx="2367300" cy="2475900"/>
          </a:xfrm>
          <a:prstGeom prst="roundRect">
            <a:avLst>
              <a:gd fmla="val 6826" name="adj"/>
            </a:avLst>
          </a:prstGeom>
          <a:gradFill>
            <a:gsLst>
              <a:gs pos="0">
                <a:srgbClr val="7EB1C5">
                  <a:alpha val="67843"/>
                </a:srgbClr>
              </a:gs>
              <a:gs pos="40000">
                <a:srgbClr val="98CCDF">
                  <a:alpha val="67843"/>
                </a:srgbClr>
              </a:gs>
              <a:gs pos="100000">
                <a:srgbClr val="7EB1C5">
                  <a:alpha val="67843"/>
                </a:srgbClr>
              </a:gs>
            </a:gsLst>
            <a:lin ang="13500032" scaled="0"/>
          </a:gradFill>
          <a:ln cap="flat" cmpd="sng" w="19050">
            <a:solidFill>
              <a:srgbClr val="A3E2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950" lIns="28950" spcFirstLastPara="1" rIns="28950" wrap="square" tIns="28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d3d427e4b2_0_161"/>
          <p:cNvSpPr/>
          <p:nvPr/>
        </p:nvSpPr>
        <p:spPr>
          <a:xfrm>
            <a:off x="5951926" y="1849573"/>
            <a:ext cx="2367300" cy="2475900"/>
          </a:xfrm>
          <a:prstGeom prst="roundRect">
            <a:avLst>
              <a:gd fmla="val 6826" name="adj"/>
            </a:avLst>
          </a:prstGeom>
          <a:gradFill>
            <a:gsLst>
              <a:gs pos="0">
                <a:srgbClr val="7EB1C5">
                  <a:alpha val="67843"/>
                </a:srgbClr>
              </a:gs>
              <a:gs pos="40000">
                <a:srgbClr val="98CCDF">
                  <a:alpha val="67843"/>
                </a:srgbClr>
              </a:gs>
              <a:gs pos="100000">
                <a:srgbClr val="7EB1C5">
                  <a:alpha val="67843"/>
                </a:srgbClr>
              </a:gs>
            </a:gsLst>
            <a:lin ang="13500032" scaled="0"/>
          </a:gradFill>
          <a:ln cap="flat" cmpd="sng" w="19050">
            <a:solidFill>
              <a:srgbClr val="A3E2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950" lIns="28950" spcFirstLastPara="1" rIns="28950" wrap="square" tIns="28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d3d427e4b2_0_161"/>
          <p:cNvSpPr txBox="1"/>
          <p:nvPr/>
        </p:nvSpPr>
        <p:spPr>
          <a:xfrm>
            <a:off x="1582950" y="488150"/>
            <a:ext cx="5978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2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Existem 3 áreas que sustentam</a:t>
            </a:r>
            <a:br>
              <a:rPr b="1" i="0" lang="en" sz="2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2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i="0" lang="en" sz="2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crescimento de toda empresa</a:t>
            </a:r>
            <a:endParaRPr b="1" i="0" sz="28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2d3d427e4b2_0_161"/>
          <p:cNvSpPr/>
          <p:nvPr/>
        </p:nvSpPr>
        <p:spPr>
          <a:xfrm>
            <a:off x="824770" y="1849573"/>
            <a:ext cx="2367300" cy="2475900"/>
          </a:xfrm>
          <a:prstGeom prst="roundRect">
            <a:avLst>
              <a:gd fmla="val 6826" name="adj"/>
            </a:avLst>
          </a:prstGeom>
          <a:gradFill>
            <a:gsLst>
              <a:gs pos="0">
                <a:srgbClr val="7EB1C5">
                  <a:alpha val="67843"/>
                </a:srgbClr>
              </a:gs>
              <a:gs pos="40000">
                <a:srgbClr val="98CCDF">
                  <a:alpha val="67843"/>
                </a:srgbClr>
              </a:gs>
              <a:gs pos="100000">
                <a:srgbClr val="7EB1C5">
                  <a:alpha val="67843"/>
                </a:srgbClr>
              </a:gs>
            </a:gsLst>
            <a:lin ang="13500032" scaled="0"/>
          </a:gradFill>
          <a:ln cap="flat" cmpd="sng" w="19050">
            <a:solidFill>
              <a:srgbClr val="A3E2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950" lIns="28950" spcFirstLastPara="1" rIns="28950" wrap="square" tIns="28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d3d427e4b2_0_161"/>
          <p:cNvSpPr txBox="1"/>
          <p:nvPr/>
        </p:nvSpPr>
        <p:spPr>
          <a:xfrm>
            <a:off x="824765" y="3583054"/>
            <a:ext cx="2367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A7268"/>
                </a:solidFill>
                <a:latin typeface="Montserrat"/>
                <a:ea typeface="Montserrat"/>
                <a:cs typeface="Montserrat"/>
                <a:sym typeface="Montserrat"/>
              </a:rPr>
              <a:t>Marketing</a:t>
            </a:r>
            <a:endParaRPr b="1" baseline="30000" i="1" sz="1800" u="none" cap="none" strike="noStrike">
              <a:solidFill>
                <a:srgbClr val="FA72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2d3d427e4b2_0_161"/>
          <p:cNvSpPr txBox="1"/>
          <p:nvPr/>
        </p:nvSpPr>
        <p:spPr>
          <a:xfrm>
            <a:off x="3388343" y="3583054"/>
            <a:ext cx="2367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A7268"/>
                </a:solidFill>
                <a:latin typeface="Montserrat"/>
                <a:ea typeface="Montserrat"/>
                <a:cs typeface="Montserrat"/>
                <a:sym typeface="Montserrat"/>
              </a:rPr>
              <a:t>Vendas</a:t>
            </a:r>
            <a:endParaRPr b="1" baseline="30000" i="1" sz="1800" u="none" cap="none" strike="noStrike">
              <a:solidFill>
                <a:srgbClr val="FA72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2d3d427e4b2_0_161"/>
          <p:cNvSpPr txBox="1"/>
          <p:nvPr/>
        </p:nvSpPr>
        <p:spPr>
          <a:xfrm>
            <a:off x="5951922" y="3559204"/>
            <a:ext cx="2367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A7268"/>
                </a:solidFill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br>
              <a:rPr b="0" i="0" lang="en" sz="1800" u="none" cap="none" strike="noStrike">
                <a:solidFill>
                  <a:srgbClr val="FA726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0" i="1" lang="en" sz="1300" u="none" cap="none" strike="noStrike">
                <a:solidFill>
                  <a:srgbClr val="FA7268"/>
                </a:solidFill>
                <a:latin typeface="Montserrat"/>
                <a:ea typeface="Montserrat"/>
                <a:cs typeface="Montserrat"/>
                <a:sym typeface="Montserrat"/>
              </a:rPr>
              <a:t>Success &amp; Experience</a:t>
            </a:r>
            <a:endParaRPr b="0" baseline="30000" i="1" sz="1300" u="none" cap="none" strike="noStrike">
              <a:solidFill>
                <a:srgbClr val="FA72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2d3d427e4b2_0_161"/>
          <p:cNvSpPr/>
          <p:nvPr/>
        </p:nvSpPr>
        <p:spPr>
          <a:xfrm>
            <a:off x="1437063" y="2108350"/>
            <a:ext cx="1173600" cy="1173600"/>
          </a:xfrm>
          <a:prstGeom prst="ellipse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2d3d427e4b2_0_161"/>
          <p:cNvSpPr/>
          <p:nvPr/>
        </p:nvSpPr>
        <p:spPr>
          <a:xfrm>
            <a:off x="3985198" y="2108350"/>
            <a:ext cx="1173600" cy="1173600"/>
          </a:xfrm>
          <a:prstGeom prst="ellipse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g2d3d427e4b2_0_161"/>
          <p:cNvGrpSpPr/>
          <p:nvPr/>
        </p:nvGrpSpPr>
        <p:grpSpPr>
          <a:xfrm>
            <a:off x="1638104" y="2419637"/>
            <a:ext cx="740505" cy="550946"/>
            <a:chOff x="7791450" y="1754189"/>
            <a:chExt cx="414338" cy="296862"/>
          </a:xfrm>
        </p:grpSpPr>
        <p:sp>
          <p:nvSpPr>
            <p:cNvPr id="309" name="Google Shape;309;g2d3d427e4b2_0_161"/>
            <p:cNvSpPr/>
            <p:nvPr/>
          </p:nvSpPr>
          <p:spPr>
            <a:xfrm>
              <a:off x="7881938" y="1943101"/>
              <a:ext cx="44450" cy="36513"/>
            </a:xfrm>
            <a:custGeom>
              <a:rect b="b" l="l" r="r" t="t"/>
              <a:pathLst>
                <a:path extrusionOk="0" h="50" w="63">
                  <a:moveTo>
                    <a:pt x="0" y="50"/>
                  </a:moveTo>
                  <a:lnTo>
                    <a:pt x="38" y="50"/>
                  </a:lnTo>
                  <a:cubicBezTo>
                    <a:pt x="51" y="50"/>
                    <a:pt x="63" y="38"/>
                    <a:pt x="63" y="25"/>
                  </a:cubicBezTo>
                  <a:lnTo>
                    <a:pt x="63" y="0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2d3d427e4b2_0_161"/>
            <p:cNvSpPr/>
            <p:nvPr/>
          </p:nvSpPr>
          <p:spPr>
            <a:xfrm>
              <a:off x="7818438" y="1943101"/>
              <a:ext cx="88900" cy="107950"/>
            </a:xfrm>
            <a:custGeom>
              <a:rect b="b" l="l" r="r" t="t"/>
              <a:pathLst>
                <a:path extrusionOk="0" h="150" w="124">
                  <a:moveTo>
                    <a:pt x="76" y="0"/>
                  </a:moveTo>
                  <a:lnTo>
                    <a:pt x="76" y="9"/>
                  </a:lnTo>
                  <a:cubicBezTo>
                    <a:pt x="75" y="19"/>
                    <a:pt x="77" y="30"/>
                    <a:pt x="81" y="39"/>
                  </a:cubicBezTo>
                  <a:cubicBezTo>
                    <a:pt x="81" y="39"/>
                    <a:pt x="106" y="93"/>
                    <a:pt x="113" y="112"/>
                  </a:cubicBezTo>
                  <a:cubicBezTo>
                    <a:pt x="124" y="142"/>
                    <a:pt x="102" y="150"/>
                    <a:pt x="88" y="150"/>
                  </a:cubicBezTo>
                  <a:lnTo>
                    <a:pt x="76" y="150"/>
                  </a:lnTo>
                  <a:cubicBezTo>
                    <a:pt x="51" y="150"/>
                    <a:pt x="43" y="125"/>
                    <a:pt x="38" y="112"/>
                  </a:cubicBezTo>
                  <a:cubicBezTo>
                    <a:pt x="33" y="100"/>
                    <a:pt x="6" y="39"/>
                    <a:pt x="6" y="39"/>
                  </a:cubicBezTo>
                  <a:cubicBezTo>
                    <a:pt x="2" y="30"/>
                    <a:pt x="0" y="19"/>
                    <a:pt x="1" y="9"/>
                  </a:cubicBez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2d3d427e4b2_0_161"/>
            <p:cNvSpPr/>
            <p:nvPr/>
          </p:nvSpPr>
          <p:spPr>
            <a:xfrm>
              <a:off x="8080375" y="1854201"/>
              <a:ext cx="47625" cy="71438"/>
            </a:xfrm>
            <a:custGeom>
              <a:rect b="b" l="l" r="r" t="t"/>
              <a:pathLst>
                <a:path extrusionOk="0" h="100" w="67">
                  <a:moveTo>
                    <a:pt x="0" y="0"/>
                  </a:moveTo>
                  <a:cubicBezTo>
                    <a:pt x="67" y="0"/>
                    <a:pt x="67" y="100"/>
                    <a:pt x="0" y="100"/>
                  </a:cubicBez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g2d3d427e4b2_0_161"/>
            <p:cNvSpPr/>
            <p:nvPr/>
          </p:nvSpPr>
          <p:spPr>
            <a:xfrm>
              <a:off x="7791450" y="1754189"/>
              <a:ext cx="288925" cy="260350"/>
            </a:xfrm>
            <a:custGeom>
              <a:rect b="b" l="l" r="r" t="t"/>
              <a:pathLst>
                <a:path extrusionOk="0" h="362" w="400">
                  <a:moveTo>
                    <a:pt x="379" y="8"/>
                  </a:moveTo>
                  <a:cubicBezTo>
                    <a:pt x="331" y="53"/>
                    <a:pt x="267" y="100"/>
                    <a:pt x="225" y="100"/>
                  </a:cubicBezTo>
                  <a:lnTo>
                    <a:pt x="75" y="100"/>
                  </a:lnTo>
                  <a:cubicBezTo>
                    <a:pt x="34" y="100"/>
                    <a:pt x="0" y="134"/>
                    <a:pt x="0" y="175"/>
                  </a:cubicBezTo>
                  <a:lnTo>
                    <a:pt x="0" y="188"/>
                  </a:lnTo>
                  <a:cubicBezTo>
                    <a:pt x="0" y="229"/>
                    <a:pt x="34" y="263"/>
                    <a:pt x="75" y="263"/>
                  </a:cubicBezTo>
                  <a:lnTo>
                    <a:pt x="225" y="263"/>
                  </a:lnTo>
                  <a:cubicBezTo>
                    <a:pt x="267" y="263"/>
                    <a:pt x="331" y="310"/>
                    <a:pt x="379" y="355"/>
                  </a:cubicBezTo>
                  <a:cubicBezTo>
                    <a:pt x="387" y="362"/>
                    <a:pt x="400" y="356"/>
                    <a:pt x="400" y="346"/>
                  </a:cubicBezTo>
                  <a:lnTo>
                    <a:pt x="400" y="17"/>
                  </a:lnTo>
                  <a:cubicBezTo>
                    <a:pt x="400" y="6"/>
                    <a:pt x="387" y="0"/>
                    <a:pt x="379" y="8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" name="Google Shape;313;g2d3d427e4b2_0_161"/>
            <p:cNvCxnSpPr/>
            <p:nvPr/>
          </p:nvCxnSpPr>
          <p:spPr>
            <a:xfrm>
              <a:off x="7953375" y="1825626"/>
              <a:ext cx="0" cy="117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4" name="Google Shape;314;g2d3d427e4b2_0_161"/>
            <p:cNvSpPr/>
            <p:nvPr/>
          </p:nvSpPr>
          <p:spPr>
            <a:xfrm>
              <a:off x="8159750" y="1790701"/>
              <a:ext cx="46038" cy="196850"/>
            </a:xfrm>
            <a:custGeom>
              <a:rect b="b" l="l" r="r" t="t"/>
              <a:pathLst>
                <a:path extrusionOk="0" h="275" w="64">
                  <a:moveTo>
                    <a:pt x="0" y="275"/>
                  </a:moveTo>
                  <a:cubicBezTo>
                    <a:pt x="40" y="240"/>
                    <a:pt x="63" y="190"/>
                    <a:pt x="64" y="138"/>
                  </a:cubicBezTo>
                  <a:cubicBezTo>
                    <a:pt x="63" y="85"/>
                    <a:pt x="40" y="35"/>
                    <a:pt x="0" y="0"/>
                  </a:cubicBez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2d3d427e4b2_0_161"/>
            <p:cNvSpPr/>
            <p:nvPr/>
          </p:nvSpPr>
          <p:spPr>
            <a:xfrm>
              <a:off x="8124825" y="1808164"/>
              <a:ext cx="36513" cy="161925"/>
            </a:xfrm>
            <a:custGeom>
              <a:rect b="b" l="l" r="r" t="t"/>
              <a:pathLst>
                <a:path extrusionOk="0" h="225" w="50">
                  <a:moveTo>
                    <a:pt x="0" y="225"/>
                  </a:moveTo>
                  <a:cubicBezTo>
                    <a:pt x="31" y="196"/>
                    <a:pt x="49" y="155"/>
                    <a:pt x="50" y="113"/>
                  </a:cubicBezTo>
                  <a:cubicBezTo>
                    <a:pt x="49" y="70"/>
                    <a:pt x="31" y="29"/>
                    <a:pt x="0" y="0"/>
                  </a:cubicBez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g2d3d427e4b2_0_161"/>
          <p:cNvGrpSpPr/>
          <p:nvPr/>
        </p:nvGrpSpPr>
        <p:grpSpPr>
          <a:xfrm>
            <a:off x="4269057" y="2393494"/>
            <a:ext cx="606362" cy="603693"/>
            <a:chOff x="7783501" y="3868739"/>
            <a:chExt cx="422287" cy="404837"/>
          </a:xfrm>
        </p:grpSpPr>
        <p:sp>
          <p:nvSpPr>
            <p:cNvPr id="317" name="Google Shape;317;g2d3d427e4b2_0_161"/>
            <p:cNvSpPr/>
            <p:nvPr/>
          </p:nvSpPr>
          <p:spPr>
            <a:xfrm>
              <a:off x="7908925" y="4021139"/>
              <a:ext cx="254000" cy="117475"/>
            </a:xfrm>
            <a:custGeom>
              <a:rect b="b" l="l" r="r" t="t"/>
              <a:pathLst>
                <a:path extrusionOk="0" h="163" w="353">
                  <a:moveTo>
                    <a:pt x="0" y="0"/>
                  </a:moveTo>
                  <a:lnTo>
                    <a:pt x="325" y="0"/>
                  </a:lnTo>
                  <a:cubicBezTo>
                    <a:pt x="342" y="0"/>
                    <a:pt x="353" y="12"/>
                    <a:pt x="348" y="25"/>
                  </a:cubicBezTo>
                  <a:lnTo>
                    <a:pt x="310" y="138"/>
                  </a:lnTo>
                  <a:cubicBezTo>
                    <a:pt x="304" y="153"/>
                    <a:pt x="290" y="162"/>
                    <a:pt x="275" y="163"/>
                  </a:cubicBezTo>
                  <a:lnTo>
                    <a:pt x="25" y="163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2d3d427e4b2_0_161"/>
            <p:cNvSpPr/>
            <p:nvPr/>
          </p:nvSpPr>
          <p:spPr>
            <a:xfrm>
              <a:off x="7783513" y="3986214"/>
              <a:ext cx="350838" cy="206375"/>
            </a:xfrm>
            <a:custGeom>
              <a:rect b="b" l="l" r="r" t="t"/>
              <a:pathLst>
                <a:path extrusionOk="0" h="288" w="487">
                  <a:moveTo>
                    <a:pt x="487" y="288"/>
                  </a:moveTo>
                  <a:lnTo>
                    <a:pt x="243" y="288"/>
                  </a:lnTo>
                  <a:cubicBezTo>
                    <a:pt x="228" y="288"/>
                    <a:pt x="218" y="279"/>
                    <a:pt x="210" y="263"/>
                  </a:cubicBezTo>
                  <a:cubicBezTo>
                    <a:pt x="203" y="246"/>
                    <a:pt x="150" y="78"/>
                    <a:pt x="130" y="17"/>
                  </a:cubicBezTo>
                  <a:cubicBezTo>
                    <a:pt x="127" y="7"/>
                    <a:pt x="117" y="0"/>
                    <a:pt x="106" y="0"/>
                  </a:cubicBez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2d3d427e4b2_0_161"/>
            <p:cNvSpPr/>
            <p:nvPr/>
          </p:nvSpPr>
          <p:spPr>
            <a:xfrm>
              <a:off x="7916863" y="4219576"/>
              <a:ext cx="54000" cy="54000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2d3d427e4b2_0_161"/>
            <p:cNvSpPr/>
            <p:nvPr/>
          </p:nvSpPr>
          <p:spPr>
            <a:xfrm>
              <a:off x="8078788" y="4219576"/>
              <a:ext cx="54000" cy="54000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2d3d427e4b2_0_161"/>
            <p:cNvSpPr/>
            <p:nvPr/>
          </p:nvSpPr>
          <p:spPr>
            <a:xfrm>
              <a:off x="7972425" y="3887789"/>
              <a:ext cx="125413" cy="79375"/>
            </a:xfrm>
            <a:custGeom>
              <a:rect b="b" l="l" r="r" t="t"/>
              <a:pathLst>
                <a:path extrusionOk="0" h="112" w="175">
                  <a:moveTo>
                    <a:pt x="175" y="50"/>
                  </a:moveTo>
                  <a:lnTo>
                    <a:pt x="175" y="0"/>
                  </a:lnTo>
                  <a:lnTo>
                    <a:pt x="0" y="0"/>
                  </a:lnTo>
                  <a:lnTo>
                    <a:pt x="0" y="112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2d3d427e4b2_0_161"/>
            <p:cNvSpPr/>
            <p:nvPr/>
          </p:nvSpPr>
          <p:spPr>
            <a:xfrm>
              <a:off x="7935913" y="3967164"/>
              <a:ext cx="144463" cy="36513"/>
            </a:xfrm>
            <a:custGeom>
              <a:rect b="b" l="l" r="r" t="t"/>
              <a:pathLst>
                <a:path extrusionOk="0" h="50" w="200">
                  <a:moveTo>
                    <a:pt x="200" y="50"/>
                  </a:moveTo>
                  <a:lnTo>
                    <a:pt x="200" y="0"/>
                  </a:lnTo>
                  <a:lnTo>
                    <a:pt x="0" y="0"/>
                  </a:lnTo>
                  <a:lnTo>
                    <a:pt x="0" y="50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2d3d427e4b2_0_161"/>
            <p:cNvSpPr/>
            <p:nvPr/>
          </p:nvSpPr>
          <p:spPr>
            <a:xfrm>
              <a:off x="8026400" y="3922714"/>
              <a:ext cx="107950" cy="80963"/>
            </a:xfrm>
            <a:custGeom>
              <a:rect b="b" l="l" r="r" t="t"/>
              <a:pathLst>
                <a:path extrusionOk="0" h="112" w="150">
                  <a:moveTo>
                    <a:pt x="150" y="112"/>
                  </a:moveTo>
                  <a:lnTo>
                    <a:pt x="150" y="0"/>
                  </a:lnTo>
                  <a:lnTo>
                    <a:pt x="0" y="0"/>
                  </a:lnTo>
                  <a:lnTo>
                    <a:pt x="0" y="62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4" name="Google Shape;324;g2d3d427e4b2_0_161"/>
            <p:cNvCxnSpPr/>
            <p:nvPr/>
          </p:nvCxnSpPr>
          <p:spPr>
            <a:xfrm flipH="1">
              <a:off x="7828026" y="3922714"/>
              <a:ext cx="17400" cy="192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g2d3d427e4b2_0_161"/>
            <p:cNvCxnSpPr/>
            <p:nvPr/>
          </p:nvCxnSpPr>
          <p:spPr>
            <a:xfrm flipH="1">
              <a:off x="7872563" y="3878264"/>
              <a:ext cx="18900" cy="1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g2d3d427e4b2_0_161"/>
            <p:cNvCxnSpPr/>
            <p:nvPr/>
          </p:nvCxnSpPr>
          <p:spPr>
            <a:xfrm>
              <a:off x="7872413" y="3922714"/>
              <a:ext cx="19200" cy="192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g2d3d427e4b2_0_161"/>
            <p:cNvCxnSpPr/>
            <p:nvPr/>
          </p:nvCxnSpPr>
          <p:spPr>
            <a:xfrm>
              <a:off x="7827963" y="3878264"/>
              <a:ext cx="17400" cy="1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g2d3d427e4b2_0_161"/>
            <p:cNvCxnSpPr/>
            <p:nvPr/>
          </p:nvCxnSpPr>
          <p:spPr>
            <a:xfrm rot="10800000">
              <a:off x="7783501" y="4175126"/>
              <a:ext cx="27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g2d3d427e4b2_0_161"/>
            <p:cNvCxnSpPr/>
            <p:nvPr/>
          </p:nvCxnSpPr>
          <p:spPr>
            <a:xfrm rot="10800000">
              <a:off x="7845413" y="4175126"/>
              <a:ext cx="27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" name="Google Shape;330;g2d3d427e4b2_0_161"/>
            <p:cNvCxnSpPr/>
            <p:nvPr/>
          </p:nvCxnSpPr>
          <p:spPr>
            <a:xfrm>
              <a:off x="7827963" y="4192589"/>
              <a:ext cx="0" cy="27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g2d3d427e4b2_0_161"/>
            <p:cNvCxnSpPr/>
            <p:nvPr/>
          </p:nvCxnSpPr>
          <p:spPr>
            <a:xfrm>
              <a:off x="7827963" y="4129089"/>
              <a:ext cx="0" cy="28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" name="Google Shape;332;g2d3d427e4b2_0_161"/>
            <p:cNvCxnSpPr/>
            <p:nvPr/>
          </p:nvCxnSpPr>
          <p:spPr>
            <a:xfrm>
              <a:off x="8178800" y="3868739"/>
              <a:ext cx="0" cy="192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g2d3d427e4b2_0_161"/>
            <p:cNvCxnSpPr/>
            <p:nvPr/>
          </p:nvCxnSpPr>
          <p:spPr>
            <a:xfrm>
              <a:off x="8178800" y="3905251"/>
              <a:ext cx="0" cy="1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g2d3d427e4b2_0_161"/>
            <p:cNvCxnSpPr/>
            <p:nvPr/>
          </p:nvCxnSpPr>
          <p:spPr>
            <a:xfrm rot="10800000">
              <a:off x="8151876" y="3895726"/>
              <a:ext cx="17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g2d3d427e4b2_0_161"/>
            <p:cNvCxnSpPr/>
            <p:nvPr/>
          </p:nvCxnSpPr>
          <p:spPr>
            <a:xfrm rot="10800000">
              <a:off x="8188388" y="3895726"/>
              <a:ext cx="174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6" name="Google Shape;336;g2d3d427e4b2_0_161"/>
          <p:cNvSpPr/>
          <p:nvPr/>
        </p:nvSpPr>
        <p:spPr>
          <a:xfrm>
            <a:off x="6548798" y="2108350"/>
            <a:ext cx="1173600" cy="1173600"/>
          </a:xfrm>
          <a:prstGeom prst="ellipse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 dir="5400000" dist="19050">
              <a:srgbClr val="000000">
                <a:alpha val="1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g2d3d427e4b2_0_161"/>
          <p:cNvGrpSpPr/>
          <p:nvPr/>
        </p:nvGrpSpPr>
        <p:grpSpPr>
          <a:xfrm>
            <a:off x="6826603" y="2393284"/>
            <a:ext cx="618670" cy="603693"/>
            <a:chOff x="7562851" y="863601"/>
            <a:chExt cx="368300" cy="346075"/>
          </a:xfrm>
        </p:grpSpPr>
        <p:sp>
          <p:nvSpPr>
            <p:cNvPr id="338" name="Google Shape;338;g2d3d427e4b2_0_161"/>
            <p:cNvSpPr/>
            <p:nvPr/>
          </p:nvSpPr>
          <p:spPr>
            <a:xfrm>
              <a:off x="7658101" y="1031876"/>
              <a:ext cx="187325" cy="177800"/>
            </a:xfrm>
            <a:custGeom>
              <a:rect b="b" l="l" r="r" t="t"/>
              <a:pathLst>
                <a:path extrusionOk="0" h="112" w="118">
                  <a:moveTo>
                    <a:pt x="58" y="0"/>
                  </a:moveTo>
                  <a:lnTo>
                    <a:pt x="75" y="40"/>
                  </a:lnTo>
                  <a:lnTo>
                    <a:pt x="118" y="43"/>
                  </a:lnTo>
                  <a:lnTo>
                    <a:pt x="86" y="72"/>
                  </a:lnTo>
                  <a:lnTo>
                    <a:pt x="95" y="112"/>
                  </a:lnTo>
                  <a:lnTo>
                    <a:pt x="58" y="92"/>
                  </a:lnTo>
                  <a:lnTo>
                    <a:pt x="22" y="112"/>
                  </a:lnTo>
                  <a:lnTo>
                    <a:pt x="32" y="72"/>
                  </a:lnTo>
                  <a:lnTo>
                    <a:pt x="0" y="43"/>
                  </a:lnTo>
                  <a:lnTo>
                    <a:pt x="42" y="40"/>
                  </a:lnTo>
                  <a:lnTo>
                    <a:pt x="58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2d3d427e4b2_0_161"/>
            <p:cNvSpPr/>
            <p:nvPr/>
          </p:nvSpPr>
          <p:spPr>
            <a:xfrm>
              <a:off x="7812088" y="1011238"/>
              <a:ext cx="119063" cy="147638"/>
            </a:xfrm>
            <a:custGeom>
              <a:rect b="b" l="l" r="r" t="t"/>
              <a:pathLst>
                <a:path extrusionOk="0" h="93" w="75">
                  <a:moveTo>
                    <a:pt x="0" y="35"/>
                  </a:moveTo>
                  <a:lnTo>
                    <a:pt x="13" y="33"/>
                  </a:lnTo>
                  <a:lnTo>
                    <a:pt x="27" y="0"/>
                  </a:lnTo>
                  <a:lnTo>
                    <a:pt x="41" y="33"/>
                  </a:lnTo>
                  <a:lnTo>
                    <a:pt x="75" y="36"/>
                  </a:lnTo>
                  <a:lnTo>
                    <a:pt x="49" y="60"/>
                  </a:lnTo>
                  <a:lnTo>
                    <a:pt x="57" y="93"/>
                  </a:lnTo>
                  <a:lnTo>
                    <a:pt x="27" y="77"/>
                  </a:lnTo>
                  <a:lnTo>
                    <a:pt x="10" y="86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2d3d427e4b2_0_161"/>
            <p:cNvSpPr/>
            <p:nvPr/>
          </p:nvSpPr>
          <p:spPr>
            <a:xfrm>
              <a:off x="7562851" y="1011238"/>
              <a:ext cx="122238" cy="147638"/>
            </a:xfrm>
            <a:custGeom>
              <a:rect b="b" l="l" r="r" t="t"/>
              <a:pathLst>
                <a:path extrusionOk="0" h="93" w="77">
                  <a:moveTo>
                    <a:pt x="77" y="35"/>
                  </a:moveTo>
                  <a:lnTo>
                    <a:pt x="63" y="33"/>
                  </a:lnTo>
                  <a:lnTo>
                    <a:pt x="49" y="0"/>
                  </a:lnTo>
                  <a:lnTo>
                    <a:pt x="35" y="33"/>
                  </a:lnTo>
                  <a:lnTo>
                    <a:pt x="0" y="36"/>
                  </a:lnTo>
                  <a:lnTo>
                    <a:pt x="27" y="60"/>
                  </a:lnTo>
                  <a:lnTo>
                    <a:pt x="19" y="93"/>
                  </a:lnTo>
                  <a:lnTo>
                    <a:pt x="49" y="77"/>
                  </a:lnTo>
                  <a:lnTo>
                    <a:pt x="65" y="86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2d3d427e4b2_0_161"/>
            <p:cNvSpPr/>
            <p:nvPr/>
          </p:nvSpPr>
          <p:spPr>
            <a:xfrm>
              <a:off x="7691438" y="965201"/>
              <a:ext cx="117475" cy="76200"/>
            </a:xfrm>
            <a:custGeom>
              <a:rect b="b" l="l" r="r" t="t"/>
              <a:pathLst>
                <a:path extrusionOk="0" h="36" w="56">
                  <a:moveTo>
                    <a:pt x="56" y="36"/>
                  </a:moveTo>
                  <a:cubicBezTo>
                    <a:pt x="56" y="14"/>
                    <a:pt x="56" y="14"/>
                    <a:pt x="56" y="14"/>
                  </a:cubicBezTo>
                  <a:cubicBezTo>
                    <a:pt x="56" y="8"/>
                    <a:pt x="41" y="0"/>
                    <a:pt x="28" y="0"/>
                  </a:cubicBezTo>
                  <a:cubicBezTo>
                    <a:pt x="15" y="0"/>
                    <a:pt x="0" y="8"/>
                    <a:pt x="0" y="14"/>
                  </a:cubicBezTo>
                  <a:cubicBezTo>
                    <a:pt x="0" y="36"/>
                    <a:pt x="0" y="36"/>
                    <a:pt x="0" y="36"/>
                  </a:cubicBez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2d3d427e4b2_0_161"/>
            <p:cNvSpPr/>
            <p:nvPr/>
          </p:nvSpPr>
          <p:spPr>
            <a:xfrm>
              <a:off x="7716838" y="863601"/>
              <a:ext cx="66675" cy="76200"/>
            </a:xfrm>
            <a:custGeom>
              <a:rect b="b" l="l" r="r" t="t"/>
              <a:pathLst>
                <a:path extrusionOk="0" h="36" w="32">
                  <a:moveTo>
                    <a:pt x="16" y="0"/>
                  </a:moveTo>
                  <a:cubicBezTo>
                    <a:pt x="8" y="0"/>
                    <a:pt x="0" y="6"/>
                    <a:pt x="0" y="1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0"/>
                    <a:pt x="8" y="36"/>
                    <a:pt x="16" y="36"/>
                  </a:cubicBezTo>
                  <a:cubicBezTo>
                    <a:pt x="24" y="36"/>
                    <a:pt x="32" y="30"/>
                    <a:pt x="32" y="2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6"/>
                    <a:pt x="24" y="0"/>
                    <a:pt x="16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21700" lIns="43425" spcFirstLastPara="1" rIns="43425" wrap="square" tIns="21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3d427e4b2_0_209"/>
          <p:cNvSpPr/>
          <p:nvPr/>
        </p:nvSpPr>
        <p:spPr>
          <a:xfrm>
            <a:off x="465500" y="1277100"/>
            <a:ext cx="8213100" cy="25893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d3d427e4b2_0_209"/>
          <p:cNvSpPr txBox="1"/>
          <p:nvPr/>
        </p:nvSpPr>
        <p:spPr>
          <a:xfrm>
            <a:off x="1096625" y="1658250"/>
            <a:ext cx="72459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Você está matando</a:t>
            </a:r>
            <a:br>
              <a:rPr b="0" i="1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seu crescimento</a:t>
            </a:r>
            <a:b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quando pensa nessas</a:t>
            </a:r>
            <a:b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áreas de forma </a:t>
            </a:r>
            <a:r>
              <a:rPr b="1" i="0" lang="en" sz="3400" u="none" cap="none" strike="noStrike">
                <a:solidFill>
                  <a:srgbClr val="FE6259"/>
                </a:solidFill>
                <a:latin typeface="Montserrat"/>
                <a:ea typeface="Montserrat"/>
                <a:cs typeface="Montserrat"/>
                <a:sym typeface="Montserrat"/>
              </a:rPr>
              <a:t>isolada</a:t>
            </a:r>
            <a:endParaRPr b="1" i="0" sz="3400" u="none" cap="none" strike="noStrike">
              <a:solidFill>
                <a:srgbClr val="FE62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2d3d427e4b2_0_209"/>
          <p:cNvSpPr/>
          <p:nvPr/>
        </p:nvSpPr>
        <p:spPr>
          <a:xfrm>
            <a:off x="874205" y="1727656"/>
            <a:ext cx="49800" cy="1689000"/>
          </a:xfrm>
          <a:prstGeom prst="roundRect">
            <a:avLst>
              <a:gd fmla="val 49930" name="adj"/>
            </a:avLst>
          </a:prstGeom>
          <a:gradFill>
            <a:gsLst>
              <a:gs pos="0">
                <a:srgbClr val="F97268">
                  <a:alpha val="52941"/>
                </a:srgbClr>
              </a:gs>
              <a:gs pos="100000">
                <a:srgbClr val="F97268"/>
              </a:gs>
            </a:gsLst>
            <a:lin ang="54007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3d427e4b2_0_216"/>
          <p:cNvSpPr/>
          <p:nvPr/>
        </p:nvSpPr>
        <p:spPr>
          <a:xfrm>
            <a:off x="4152350" y="331950"/>
            <a:ext cx="4526400" cy="43959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2d3d427e4b2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1226" y="806625"/>
            <a:ext cx="3608648" cy="34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d3d427e4b2_0_216"/>
          <p:cNvSpPr txBox="1"/>
          <p:nvPr/>
        </p:nvSpPr>
        <p:spPr>
          <a:xfrm>
            <a:off x="573249" y="1471695"/>
            <a:ext cx="3228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 grande problema </a:t>
            </a:r>
            <a:endParaRPr b="1" i="0" sz="2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de departamentos </a:t>
            </a:r>
            <a:endParaRPr b="0" i="0" sz="2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é criar os silos</a:t>
            </a:r>
            <a:endParaRPr b="0" i="0" sz="2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g2d3d427e4b2_0_216"/>
          <p:cNvSpPr txBox="1"/>
          <p:nvPr/>
        </p:nvSpPr>
        <p:spPr>
          <a:xfrm>
            <a:off x="573249" y="2748726"/>
            <a:ext cx="28602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1300" u="none" cap="none" strike="noStrike">
                <a:solidFill>
                  <a:srgbClr val="FA7268"/>
                </a:solidFill>
                <a:latin typeface="Montserrat"/>
                <a:ea typeface="Montserrat"/>
                <a:cs typeface="Montserrat"/>
                <a:sym typeface="Montserrat"/>
              </a:rPr>
              <a:t>Como acabar com essa briga?</a:t>
            </a:r>
            <a:endParaRPr b="1" i="0" sz="1300" u="none" cap="none" strike="noStrike">
              <a:solidFill>
                <a:srgbClr val="FA72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2d3d427e4b2_0_216"/>
          <p:cNvSpPr txBox="1"/>
          <p:nvPr/>
        </p:nvSpPr>
        <p:spPr>
          <a:xfrm>
            <a:off x="573249" y="3007611"/>
            <a:ext cx="2432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Processo de alinhamento entre 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áreas com os mesmos objetivos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2d3d427e4b2_0_216"/>
          <p:cNvSpPr txBox="1"/>
          <p:nvPr/>
        </p:nvSpPr>
        <p:spPr>
          <a:xfrm>
            <a:off x="5552015" y="1333994"/>
            <a:ext cx="16662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50" lIns="28950" spcFirstLastPara="1" rIns="28950" wrap="square" tIns="28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Sales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2d3d427e4b2_0_216"/>
          <p:cNvSpPr txBox="1"/>
          <p:nvPr/>
        </p:nvSpPr>
        <p:spPr>
          <a:xfrm>
            <a:off x="4404421" y="3021459"/>
            <a:ext cx="1666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50" lIns="28950" spcFirstLastPara="1" rIns="28950" wrap="square" tIns="28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Experience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2d3d427e4b2_0_216"/>
          <p:cNvSpPr txBox="1"/>
          <p:nvPr/>
        </p:nvSpPr>
        <p:spPr>
          <a:xfrm>
            <a:off x="6648336" y="3164446"/>
            <a:ext cx="18801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50" lIns="28950" spcFirstLastPara="1" rIns="28950" wrap="square" tIns="28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Marketing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g2d3d427e4b2_0_216"/>
          <p:cNvSpPr txBox="1"/>
          <p:nvPr/>
        </p:nvSpPr>
        <p:spPr>
          <a:xfrm>
            <a:off x="5949555" y="2565462"/>
            <a:ext cx="8544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50" lIns="28950" spcFirstLastPara="1" rIns="28950" wrap="square" tIns="28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42361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b="1" i="0" sz="1200" u="none" cap="none" strike="noStrike">
              <a:solidFill>
                <a:srgbClr val="1423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3d427e4b2_0_229"/>
          <p:cNvSpPr/>
          <p:nvPr/>
        </p:nvSpPr>
        <p:spPr>
          <a:xfrm>
            <a:off x="4152350" y="331950"/>
            <a:ext cx="4526400" cy="43959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d3d427e4b2_0_229"/>
          <p:cNvSpPr txBox="1"/>
          <p:nvPr/>
        </p:nvSpPr>
        <p:spPr>
          <a:xfrm>
            <a:off x="627094" y="1636291"/>
            <a:ext cx="3301800" cy="17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Revenue é a engrenagem que garante </a:t>
            </a:r>
            <a:r>
              <a:rPr b="0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 controle</a:t>
            </a:r>
            <a:br>
              <a:rPr b="0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do crescimento do</a:t>
            </a:r>
            <a:br>
              <a:rPr b="0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seu negócio</a:t>
            </a:r>
            <a:endParaRPr b="0" i="0" sz="2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g2d3d427e4b2_0_229"/>
          <p:cNvSpPr/>
          <p:nvPr/>
        </p:nvSpPr>
        <p:spPr>
          <a:xfrm>
            <a:off x="5285703" y="1308721"/>
            <a:ext cx="2162100" cy="1941600"/>
          </a:xfrm>
          <a:prstGeom prst="triangle">
            <a:avLst>
              <a:gd fmla="val 50000" name="adj"/>
            </a:avLst>
          </a:prstGeom>
          <a:solidFill>
            <a:srgbClr val="070F30">
              <a:alpha val="68235"/>
            </a:srgbClr>
          </a:solidFill>
          <a:ln cap="flat" cmpd="sng" w="38100">
            <a:solidFill>
              <a:srgbClr val="FE79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950" lIns="28950" spcFirstLastPara="1" rIns="28950" wrap="square" tIns="28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d3d427e4b2_0_229"/>
          <p:cNvSpPr txBox="1"/>
          <p:nvPr/>
        </p:nvSpPr>
        <p:spPr>
          <a:xfrm>
            <a:off x="5897891" y="2439395"/>
            <a:ext cx="937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50" lIns="28950" spcFirstLastPara="1" rIns="28950" wrap="square" tIns="28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d3d427e4b2_0_229"/>
          <p:cNvSpPr txBox="1"/>
          <p:nvPr/>
        </p:nvSpPr>
        <p:spPr>
          <a:xfrm rot="-3655431">
            <a:off x="4479603" y="2043775"/>
            <a:ext cx="2247662" cy="258518"/>
          </a:xfrm>
          <a:prstGeom prst="rect">
            <a:avLst/>
          </a:prstGeom>
          <a:noFill/>
          <a:ln>
            <a:noFill/>
          </a:ln>
        </p:spPr>
        <p:txBody>
          <a:bodyPr anchorCtr="0" anchor="t" bIns="28950" lIns="28950" spcFirstLastPara="1" rIns="28950" wrap="square" tIns="28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Vendas</a:t>
            </a:r>
            <a:endParaRPr b="0" i="0" sz="6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2d3d427e4b2_0_229"/>
          <p:cNvSpPr txBox="1"/>
          <p:nvPr/>
        </p:nvSpPr>
        <p:spPr>
          <a:xfrm rot="3655431">
            <a:off x="6021849" y="2072983"/>
            <a:ext cx="2247662" cy="258518"/>
          </a:xfrm>
          <a:prstGeom prst="rect">
            <a:avLst/>
          </a:prstGeom>
          <a:noFill/>
          <a:ln>
            <a:noFill/>
          </a:ln>
        </p:spPr>
        <p:txBody>
          <a:bodyPr anchorCtr="0" anchor="t" bIns="28950" lIns="28950" spcFirstLastPara="1" rIns="28950" wrap="square" tIns="28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Marketing</a:t>
            </a:r>
            <a:endParaRPr b="0" i="0" sz="6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2d3d427e4b2_0_229"/>
          <p:cNvSpPr txBox="1"/>
          <p:nvPr/>
        </p:nvSpPr>
        <p:spPr>
          <a:xfrm rot="472">
            <a:off x="5274421" y="3371095"/>
            <a:ext cx="2184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50" lIns="28950" spcFirstLastPara="1" rIns="28950" wrap="square" tIns="28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Customer Experience</a:t>
            </a:r>
            <a:endParaRPr b="0" i="0" sz="6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g2d3d427e4b2_0_229"/>
          <p:cNvSpPr/>
          <p:nvPr/>
        </p:nvSpPr>
        <p:spPr>
          <a:xfrm>
            <a:off x="5285703" y="1308721"/>
            <a:ext cx="2162100" cy="19416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7EB1C5">
                  <a:alpha val="67843"/>
                </a:srgbClr>
              </a:gs>
              <a:gs pos="40000">
                <a:srgbClr val="98CCDF">
                  <a:alpha val="67843"/>
                </a:srgbClr>
              </a:gs>
              <a:gs pos="100000">
                <a:srgbClr val="7EB1C5">
                  <a:alpha val="67843"/>
                </a:srgbClr>
              </a:gs>
            </a:gsLst>
            <a:lin ang="13500032" scaled="0"/>
          </a:gradFill>
          <a:ln cap="flat" cmpd="sng" w="38100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FE796F">
                <a:alpha val="76470"/>
              </a:srgbClr>
            </a:outerShdw>
          </a:effectLst>
        </p:spPr>
        <p:txBody>
          <a:bodyPr anchorCtr="0" anchor="ctr" bIns="28950" lIns="28950" spcFirstLastPara="1" rIns="28950" wrap="square" tIns="28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d3d427e4b2_0_229"/>
          <p:cNvSpPr/>
          <p:nvPr/>
        </p:nvSpPr>
        <p:spPr>
          <a:xfrm>
            <a:off x="4681016" y="765736"/>
            <a:ext cx="3371400" cy="3501000"/>
          </a:xfrm>
          <a:prstGeom prst="arc">
            <a:avLst>
              <a:gd fmla="val 20287039" name="adj1"/>
              <a:gd fmla="val 3244207" name="adj2"/>
            </a:avLst>
          </a:prstGeom>
          <a:noFill/>
          <a:ln cap="flat" cmpd="sng" w="38100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950" lIns="28950" spcFirstLastPara="1" rIns="28950" wrap="square" tIns="28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d3d427e4b2_0_229"/>
          <p:cNvSpPr/>
          <p:nvPr/>
        </p:nvSpPr>
        <p:spPr>
          <a:xfrm>
            <a:off x="4681016" y="765736"/>
            <a:ext cx="3371400" cy="3501000"/>
          </a:xfrm>
          <a:prstGeom prst="arc">
            <a:avLst>
              <a:gd fmla="val 13053983" name="adj1"/>
              <a:gd fmla="val 15518413" name="adj2"/>
            </a:avLst>
          </a:prstGeom>
          <a:noFill/>
          <a:ln cap="flat" cmpd="sng" w="38100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950" lIns="28950" spcFirstLastPara="1" rIns="28950" wrap="square" tIns="28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d3d427e4b2_0_229"/>
          <p:cNvSpPr/>
          <p:nvPr/>
        </p:nvSpPr>
        <p:spPr>
          <a:xfrm>
            <a:off x="4681016" y="765736"/>
            <a:ext cx="3371400" cy="3501000"/>
          </a:xfrm>
          <a:prstGeom prst="arc">
            <a:avLst>
              <a:gd fmla="val 6401863" name="adj1"/>
              <a:gd fmla="val 9981658" name="adj2"/>
            </a:avLst>
          </a:prstGeom>
          <a:noFill/>
          <a:ln cap="flat" cmpd="sng" w="38100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950" lIns="28950" spcFirstLastPara="1" rIns="28950" wrap="square" tIns="28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d3d427e4b2_0_229"/>
          <p:cNvSpPr txBox="1"/>
          <p:nvPr/>
        </p:nvSpPr>
        <p:spPr>
          <a:xfrm rot="1384">
            <a:off x="5265846" y="2413879"/>
            <a:ext cx="22350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950" lIns="28950" spcFirstLastPara="1" rIns="28950" wrap="square" tIns="28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3d427e4b2_0_245"/>
          <p:cNvSpPr/>
          <p:nvPr/>
        </p:nvSpPr>
        <p:spPr>
          <a:xfrm>
            <a:off x="465500" y="1460375"/>
            <a:ext cx="8213100" cy="22227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d3d427e4b2_0_245"/>
          <p:cNvSpPr txBox="1"/>
          <p:nvPr>
            <p:ph type="title"/>
          </p:nvPr>
        </p:nvSpPr>
        <p:spPr>
          <a:xfrm>
            <a:off x="4620700" y="2063825"/>
            <a:ext cx="373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Investir em marketing?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Trazer mais vendedores?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Otimizar custos?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g2d3d427e4b2_0_245"/>
          <p:cNvSpPr/>
          <p:nvPr/>
        </p:nvSpPr>
        <p:spPr>
          <a:xfrm>
            <a:off x="891900" y="2000675"/>
            <a:ext cx="3295800" cy="1142100"/>
          </a:xfrm>
          <a:prstGeom prst="roundRect">
            <a:avLst>
              <a:gd fmla="val 21128" name="adj"/>
            </a:avLst>
          </a:prstGeom>
          <a:gradFill>
            <a:gsLst>
              <a:gs pos="0">
                <a:srgbClr val="7EB1C5">
                  <a:alpha val="60392"/>
                </a:srgbClr>
              </a:gs>
              <a:gs pos="40000">
                <a:srgbClr val="98CCDF">
                  <a:alpha val="60392"/>
                </a:srgbClr>
              </a:gs>
              <a:gs pos="100000">
                <a:srgbClr val="7EB1C5">
                  <a:alpha val="60392"/>
                </a:srgbClr>
              </a:gs>
            </a:gsLst>
            <a:lin ang="13500032" scaled="0"/>
          </a:gradFill>
          <a:ln>
            <a:noFill/>
          </a:ln>
          <a:effectLst>
            <a:outerShdw blurRad="442913" rotWithShape="0" algn="bl" dir="5400000" dist="38100">
              <a:srgbClr val="000000">
                <a:alpha val="2352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g2d3d427e4b2_0_245"/>
          <p:cNvSpPr txBox="1"/>
          <p:nvPr>
            <p:ph type="title"/>
          </p:nvPr>
        </p:nvSpPr>
        <p:spPr>
          <a:xfrm>
            <a:off x="1138062" y="2063850"/>
            <a:ext cx="280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 que</a:t>
            </a:r>
            <a:endParaRPr b="1" sz="5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3d427e4b2_0_253"/>
          <p:cNvSpPr/>
          <p:nvPr/>
        </p:nvSpPr>
        <p:spPr>
          <a:xfrm>
            <a:off x="465500" y="1460375"/>
            <a:ext cx="8213100" cy="22227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d3d427e4b2_0_253"/>
          <p:cNvSpPr txBox="1"/>
          <p:nvPr>
            <p:ph type="title"/>
          </p:nvPr>
        </p:nvSpPr>
        <p:spPr>
          <a:xfrm>
            <a:off x="4620700" y="2063825"/>
            <a:ext cx="373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Vender mais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Trazer mais clientes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Gerar mais caixa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g2d3d427e4b2_0_253"/>
          <p:cNvSpPr/>
          <p:nvPr/>
        </p:nvSpPr>
        <p:spPr>
          <a:xfrm>
            <a:off x="891900" y="2000675"/>
            <a:ext cx="3295800" cy="1142100"/>
          </a:xfrm>
          <a:prstGeom prst="roundRect">
            <a:avLst>
              <a:gd fmla="val 21128" name="adj"/>
            </a:avLst>
          </a:prstGeom>
          <a:gradFill>
            <a:gsLst>
              <a:gs pos="0">
                <a:srgbClr val="7EB1C5">
                  <a:alpha val="60392"/>
                </a:srgbClr>
              </a:gs>
              <a:gs pos="40000">
                <a:srgbClr val="98CCDF">
                  <a:alpha val="60392"/>
                </a:srgbClr>
              </a:gs>
              <a:gs pos="100000">
                <a:srgbClr val="7EB1C5">
                  <a:alpha val="60392"/>
                </a:srgbClr>
              </a:gs>
            </a:gsLst>
            <a:lin ang="13500032" scaled="0"/>
          </a:gradFill>
          <a:ln>
            <a:noFill/>
          </a:ln>
          <a:effectLst>
            <a:outerShdw blurRad="442913" rotWithShape="0" algn="bl" dir="5400000" dist="38100">
              <a:srgbClr val="000000">
                <a:alpha val="2352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g2d3d427e4b2_0_253"/>
          <p:cNvSpPr txBox="1"/>
          <p:nvPr>
            <p:ph type="title"/>
          </p:nvPr>
        </p:nvSpPr>
        <p:spPr>
          <a:xfrm>
            <a:off x="1138062" y="2063850"/>
            <a:ext cx="280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</a:t>
            </a:r>
            <a:endParaRPr b="1" sz="5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3d427e4b2_0_261"/>
          <p:cNvSpPr/>
          <p:nvPr/>
        </p:nvSpPr>
        <p:spPr>
          <a:xfrm>
            <a:off x="465500" y="1460375"/>
            <a:ext cx="8213100" cy="22227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2d3d427e4b2_0_261"/>
          <p:cNvSpPr txBox="1"/>
          <p:nvPr>
            <p:ph type="title"/>
          </p:nvPr>
        </p:nvSpPr>
        <p:spPr>
          <a:xfrm>
            <a:off x="4620700" y="2063825"/>
            <a:ext cx="373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Vender mais?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Trazer mais clientes?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Gerar mais caixa?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g2d3d427e4b2_0_261"/>
          <p:cNvSpPr/>
          <p:nvPr/>
        </p:nvSpPr>
        <p:spPr>
          <a:xfrm>
            <a:off x="891900" y="2000675"/>
            <a:ext cx="3295800" cy="1142100"/>
          </a:xfrm>
          <a:prstGeom prst="roundRect">
            <a:avLst>
              <a:gd fmla="val 21128" name="adj"/>
            </a:avLst>
          </a:prstGeom>
          <a:gradFill>
            <a:gsLst>
              <a:gs pos="0">
                <a:srgbClr val="7EB1C5">
                  <a:alpha val="60392"/>
                </a:srgbClr>
              </a:gs>
              <a:gs pos="40000">
                <a:srgbClr val="98CCDF">
                  <a:alpha val="60392"/>
                </a:srgbClr>
              </a:gs>
              <a:gs pos="100000">
                <a:srgbClr val="7EB1C5">
                  <a:alpha val="60392"/>
                </a:srgbClr>
              </a:gs>
            </a:gsLst>
            <a:lin ang="13500032" scaled="0"/>
          </a:gradFill>
          <a:ln>
            <a:noFill/>
          </a:ln>
          <a:effectLst>
            <a:outerShdw blurRad="442913" rotWithShape="0" algn="bl" dir="5400000" dist="38100">
              <a:srgbClr val="000000">
                <a:alpha val="2352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g2d3d427e4b2_0_261"/>
          <p:cNvSpPr txBox="1"/>
          <p:nvPr>
            <p:ph type="title"/>
          </p:nvPr>
        </p:nvSpPr>
        <p:spPr>
          <a:xfrm>
            <a:off x="1138062" y="2063850"/>
            <a:ext cx="280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 que</a:t>
            </a:r>
            <a:endParaRPr b="1" sz="5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3503ecdcb31_1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840" y="440220"/>
            <a:ext cx="3339181" cy="4876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503ecdcb31_1_74"/>
          <p:cNvSpPr txBox="1"/>
          <p:nvPr/>
        </p:nvSpPr>
        <p:spPr>
          <a:xfrm>
            <a:off x="330497" y="2071738"/>
            <a:ext cx="435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900" u="none" cap="none" strike="noStrike">
                <a:solidFill>
                  <a:srgbClr val="84C1D3"/>
                </a:solidFill>
                <a:latin typeface="Montserrat"/>
                <a:ea typeface="Montserrat"/>
                <a:cs typeface="Montserrat"/>
                <a:sym typeface="Montserrat"/>
              </a:rPr>
              <a:t>#G4GEMP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503ecdcb31_1_74"/>
          <p:cNvSpPr txBox="1"/>
          <p:nvPr/>
        </p:nvSpPr>
        <p:spPr>
          <a:xfrm>
            <a:off x="330497" y="2780578"/>
            <a:ext cx="4352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84C1D3"/>
                </a:solidFill>
                <a:latin typeface="Montserrat"/>
                <a:ea typeface="Montserrat"/>
                <a:cs typeface="Montserrat"/>
                <a:sym typeface="Montserrat"/>
              </a:rPr>
              <a:t>Compartilhe e marque </a:t>
            </a:r>
            <a:r>
              <a:rPr b="1" i="0" lang="en" sz="1600" u="none" cap="none" strike="noStrike">
                <a:solidFill>
                  <a:srgbClr val="84C1D3"/>
                </a:solidFill>
                <a:latin typeface="Montserrat"/>
                <a:ea typeface="Montserrat"/>
                <a:cs typeface="Montserrat"/>
                <a:sym typeface="Montserrat"/>
              </a:rPr>
              <a:t>@g4educacao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g3503ecdcb31_1_74"/>
          <p:cNvGrpSpPr/>
          <p:nvPr/>
        </p:nvGrpSpPr>
        <p:grpSpPr>
          <a:xfrm>
            <a:off x="5176475" y="355938"/>
            <a:ext cx="3111900" cy="4112575"/>
            <a:chOff x="4922475" y="614400"/>
            <a:chExt cx="3111900" cy="4112575"/>
          </a:xfrm>
        </p:grpSpPr>
        <p:sp>
          <p:nvSpPr>
            <p:cNvPr id="127" name="Google Shape;127;g3503ecdcb31_1_74"/>
            <p:cNvSpPr/>
            <p:nvPr/>
          </p:nvSpPr>
          <p:spPr>
            <a:xfrm>
              <a:off x="4922475" y="1645350"/>
              <a:ext cx="3111900" cy="3081600"/>
            </a:xfrm>
            <a:prstGeom prst="ellipse">
              <a:avLst/>
            </a:prstGeom>
            <a:gradFill>
              <a:gsLst>
                <a:gs pos="0">
                  <a:srgbClr val="7EB1C5">
                    <a:alpha val="60392"/>
                  </a:srgbClr>
                </a:gs>
                <a:gs pos="40000">
                  <a:srgbClr val="98CCDF">
                    <a:alpha val="60392"/>
                  </a:srgbClr>
                </a:gs>
                <a:gs pos="100000">
                  <a:srgbClr val="7EB1C5">
                    <a:alpha val="6039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" name="Google Shape;128;g3503ecdcb31_1_74"/>
            <p:cNvPicPr preferRelativeResize="0"/>
            <p:nvPr/>
          </p:nvPicPr>
          <p:blipFill rotWithShape="1">
            <a:blip r:embed="rId5">
              <a:alphaModFix/>
            </a:blip>
            <a:srcRect b="20040" l="-11687" r="-1781" t="20046"/>
            <a:stretch/>
          </p:blipFill>
          <p:spPr>
            <a:xfrm>
              <a:off x="4922475" y="1645375"/>
              <a:ext cx="3111900" cy="3081600"/>
            </a:xfrm>
            <a:prstGeom prst="ellipse">
              <a:avLst/>
            </a:prstGeom>
            <a:noFill/>
            <a:ln>
              <a:noFill/>
            </a:ln>
            <a:effectLst>
              <a:outerShdw blurRad="285750" rotWithShape="0" algn="bl" dir="5400000" dist="19050">
                <a:srgbClr val="7EB1C5">
                  <a:alpha val="49410"/>
                </a:srgbClr>
              </a:outerShdw>
            </a:effectLst>
          </p:spPr>
        </p:pic>
        <p:pic>
          <p:nvPicPr>
            <p:cNvPr id="129" name="Google Shape;129;g3503ecdcb31_1_74"/>
            <p:cNvPicPr preferRelativeResize="0"/>
            <p:nvPr/>
          </p:nvPicPr>
          <p:blipFill rotWithShape="1">
            <a:blip r:embed="rId5">
              <a:alphaModFix/>
            </a:blip>
            <a:srcRect b="48896" l="0" r="0" t="0"/>
            <a:stretch/>
          </p:blipFill>
          <p:spPr>
            <a:xfrm>
              <a:off x="5242775" y="614400"/>
              <a:ext cx="2742675" cy="26285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g3503ecdcb31_1_74"/>
          <p:cNvGrpSpPr/>
          <p:nvPr/>
        </p:nvGrpSpPr>
        <p:grpSpPr>
          <a:xfrm>
            <a:off x="5378081" y="3789998"/>
            <a:ext cx="2708700" cy="779100"/>
            <a:chOff x="5650956" y="3855448"/>
            <a:chExt cx="2708700" cy="779100"/>
          </a:xfrm>
        </p:grpSpPr>
        <p:sp>
          <p:nvSpPr>
            <p:cNvPr id="131" name="Google Shape;131;g3503ecdcb31_1_74"/>
            <p:cNvSpPr/>
            <p:nvPr/>
          </p:nvSpPr>
          <p:spPr>
            <a:xfrm>
              <a:off x="5650956" y="3855448"/>
              <a:ext cx="2708700" cy="779100"/>
            </a:xfrm>
            <a:prstGeom prst="roundRect">
              <a:avLst>
                <a:gd fmla="val 18224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700" scaled="0"/>
            </a:gradFill>
            <a:ln>
              <a:noFill/>
            </a:ln>
            <a:effectLst>
              <a:outerShdw blurRad="342900" rotWithShape="0" algn="bl" dir="4260000" dist="85725">
                <a:srgbClr val="163A6F">
                  <a:alpha val="286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3503ecdcb31_1_74"/>
            <p:cNvSpPr txBox="1"/>
            <p:nvPr/>
          </p:nvSpPr>
          <p:spPr>
            <a:xfrm>
              <a:off x="5650956" y="3937498"/>
              <a:ext cx="27087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FE62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Rodrigo Fernandes</a:t>
              </a:r>
              <a:endParaRPr b="1" i="0" sz="1500" u="none" cap="none" strike="noStrike">
                <a:solidFill>
                  <a:srgbClr val="FE62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0F1A4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Senior Partner VPx</a:t>
              </a:r>
              <a:endParaRPr b="0" i="0" sz="1200" u="none" cap="none" strike="noStrike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3d427e4b2_0_269"/>
          <p:cNvSpPr/>
          <p:nvPr/>
        </p:nvSpPr>
        <p:spPr>
          <a:xfrm>
            <a:off x="465500" y="1460375"/>
            <a:ext cx="8213100" cy="22227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d3d427e4b2_0_269"/>
          <p:cNvSpPr txBox="1"/>
          <p:nvPr>
            <p:ph type="title"/>
          </p:nvPr>
        </p:nvSpPr>
        <p:spPr>
          <a:xfrm>
            <a:off x="4620700" y="2063825"/>
            <a:ext cx="373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Investir em marketing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Trazer mais vendedores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700"/>
              <a:buFont typeface="Montserrat"/>
              <a:buChar char="●"/>
            </a:pPr>
            <a:r>
              <a:rPr b="1" i="1" lang="en" sz="1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Otimizar custos</a:t>
            </a:r>
            <a:endParaRPr b="1" i="1" sz="1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g2d3d427e4b2_0_269"/>
          <p:cNvSpPr/>
          <p:nvPr/>
        </p:nvSpPr>
        <p:spPr>
          <a:xfrm>
            <a:off x="891900" y="2000675"/>
            <a:ext cx="3295800" cy="1142100"/>
          </a:xfrm>
          <a:prstGeom prst="roundRect">
            <a:avLst>
              <a:gd fmla="val 21128" name="adj"/>
            </a:avLst>
          </a:prstGeom>
          <a:gradFill>
            <a:gsLst>
              <a:gs pos="0">
                <a:srgbClr val="7EB1C5">
                  <a:alpha val="60392"/>
                </a:srgbClr>
              </a:gs>
              <a:gs pos="40000">
                <a:srgbClr val="98CCDF">
                  <a:alpha val="60392"/>
                </a:srgbClr>
              </a:gs>
              <a:gs pos="100000">
                <a:srgbClr val="7EB1C5">
                  <a:alpha val="60392"/>
                </a:srgbClr>
              </a:gs>
            </a:gsLst>
            <a:lin ang="13500032" scaled="0"/>
          </a:gradFill>
          <a:ln>
            <a:noFill/>
          </a:ln>
          <a:effectLst>
            <a:outerShdw blurRad="442913" rotWithShape="0" algn="bl" dir="5400000" dist="38100">
              <a:srgbClr val="000000">
                <a:alpha val="2352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2d3d427e4b2_0_269"/>
          <p:cNvSpPr txBox="1"/>
          <p:nvPr>
            <p:ph type="title"/>
          </p:nvPr>
        </p:nvSpPr>
        <p:spPr>
          <a:xfrm>
            <a:off x="1138062" y="2063850"/>
            <a:ext cx="280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</a:t>
            </a:r>
            <a:endParaRPr b="1" sz="5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g2d3d427e4b2_0_277"/>
          <p:cNvGrpSpPr/>
          <p:nvPr/>
        </p:nvGrpSpPr>
        <p:grpSpPr>
          <a:xfrm>
            <a:off x="465500" y="519900"/>
            <a:ext cx="8213100" cy="4103700"/>
            <a:chOff x="465500" y="519900"/>
            <a:chExt cx="8213100" cy="4103700"/>
          </a:xfrm>
        </p:grpSpPr>
        <p:sp>
          <p:nvSpPr>
            <p:cNvPr id="424" name="Google Shape;424;g2d3d427e4b2_0_277"/>
            <p:cNvSpPr/>
            <p:nvPr/>
          </p:nvSpPr>
          <p:spPr>
            <a:xfrm>
              <a:off x="465500" y="519900"/>
              <a:ext cx="8213100" cy="4103700"/>
            </a:xfrm>
            <a:prstGeom prst="roundRect">
              <a:avLst>
                <a:gd fmla="val 11583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42888" rotWithShape="0" algn="bl" dir="5400000" dist="19050">
                <a:srgbClr val="163A6F">
                  <a:alpha val="30588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2d3d427e4b2_0_277"/>
            <p:cNvSpPr/>
            <p:nvPr/>
          </p:nvSpPr>
          <p:spPr>
            <a:xfrm>
              <a:off x="3198331" y="1222093"/>
              <a:ext cx="2628300" cy="2628300"/>
            </a:xfrm>
            <a:prstGeom prst="ellipse">
              <a:avLst/>
            </a:prstGeom>
            <a:noFill/>
            <a:ln cap="flat" cmpd="sng" w="11430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2d3d427e4b2_0_277"/>
            <p:cNvSpPr/>
            <p:nvPr/>
          </p:nvSpPr>
          <p:spPr>
            <a:xfrm rot="10581608">
              <a:off x="4373929" y="994433"/>
              <a:ext cx="354415" cy="426555"/>
            </a:xfrm>
            <a:prstGeom prst="chevron">
              <a:avLst>
                <a:gd fmla="val 74684" name="adj"/>
              </a:avLst>
            </a:prstGeom>
            <a:solidFill>
              <a:srgbClr val="0E1A45"/>
            </a:solidFill>
            <a:ln cap="flat" cmpd="sng" w="3810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2d3d427e4b2_0_277"/>
            <p:cNvSpPr/>
            <p:nvPr/>
          </p:nvSpPr>
          <p:spPr>
            <a:xfrm rot="-490274">
              <a:off x="4440001" y="3643328"/>
              <a:ext cx="354600" cy="426131"/>
            </a:xfrm>
            <a:prstGeom prst="chevron">
              <a:avLst>
                <a:gd fmla="val 74684" name="adj"/>
              </a:avLst>
            </a:prstGeom>
            <a:solidFill>
              <a:srgbClr val="0E1A45"/>
            </a:solidFill>
            <a:ln cap="flat" cmpd="sng" w="3810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2d3d427e4b2_0_277"/>
            <p:cNvSpPr/>
            <p:nvPr/>
          </p:nvSpPr>
          <p:spPr>
            <a:xfrm>
              <a:off x="7414397" y="3537204"/>
              <a:ext cx="356100" cy="356100"/>
            </a:xfrm>
            <a:prstGeom prst="mathPlus">
              <a:avLst>
                <a:gd fmla="val 23520" name="adj1"/>
              </a:avLst>
            </a:prstGeom>
            <a:solidFill>
              <a:srgbClr val="FF625B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2d3d427e4b2_0_277"/>
            <p:cNvSpPr/>
            <p:nvPr/>
          </p:nvSpPr>
          <p:spPr>
            <a:xfrm>
              <a:off x="1440137" y="1485792"/>
              <a:ext cx="356100" cy="356100"/>
            </a:xfrm>
            <a:prstGeom prst="mathMinus">
              <a:avLst>
                <a:gd fmla="val 23520" name="adj1"/>
              </a:avLst>
            </a:prstGeom>
            <a:solidFill>
              <a:srgbClr val="FF625B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2d3d427e4b2_0_277"/>
            <p:cNvSpPr/>
            <p:nvPr/>
          </p:nvSpPr>
          <p:spPr>
            <a:xfrm>
              <a:off x="3735035" y="2358112"/>
              <a:ext cx="356100" cy="3561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FE625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1" name="Google Shape;431;g2d3d427e4b2_0_277"/>
            <p:cNvGrpSpPr/>
            <p:nvPr/>
          </p:nvGrpSpPr>
          <p:grpSpPr>
            <a:xfrm>
              <a:off x="1956824" y="1162543"/>
              <a:ext cx="2298338" cy="1002600"/>
              <a:chOff x="2019137" y="1198150"/>
              <a:chExt cx="2298338" cy="1002600"/>
            </a:xfrm>
          </p:grpSpPr>
          <p:sp>
            <p:nvSpPr>
              <p:cNvPr id="432" name="Google Shape;432;g2d3d427e4b2_0_277"/>
              <p:cNvSpPr/>
              <p:nvPr/>
            </p:nvSpPr>
            <p:spPr>
              <a:xfrm>
                <a:off x="2019175" y="1198150"/>
                <a:ext cx="2298300" cy="1002600"/>
              </a:xfrm>
              <a:prstGeom prst="roundRect">
                <a:avLst>
                  <a:gd fmla="val 21128" name="adj"/>
                </a:avLst>
              </a:prstGeom>
              <a:gradFill>
                <a:gsLst>
                  <a:gs pos="0">
                    <a:srgbClr val="7EB1C5">
                      <a:alpha val="60392"/>
                    </a:srgbClr>
                  </a:gs>
                  <a:gs pos="40000">
                    <a:srgbClr val="98CCDF">
                      <a:alpha val="60392"/>
                    </a:srgbClr>
                  </a:gs>
                  <a:gs pos="100000">
                    <a:srgbClr val="7EB1C5">
                      <a:alpha val="60392"/>
                    </a:srgbClr>
                  </a:gs>
                </a:gsLst>
                <a:lin ang="13500032" scaled="0"/>
              </a:gra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42913" rotWithShape="0" algn="bl" dir="5400000" dist="38100">
                  <a:srgbClr val="000000">
                    <a:alpha val="23529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3" name="Google Shape;433;g2d3d427e4b2_0_277"/>
              <p:cNvSpPr txBox="1"/>
              <p:nvPr/>
            </p:nvSpPr>
            <p:spPr>
              <a:xfrm>
                <a:off x="2019137" y="1385375"/>
                <a:ext cx="2298300" cy="62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1" i="0" lang="en" sz="13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Investir em Marketing</a:t>
                </a:r>
                <a:endParaRPr b="1" i="0" sz="13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1" i="0" lang="en" sz="13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Trazer mais Vendedores</a:t>
                </a:r>
                <a:endParaRPr b="1" i="0" sz="13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1" i="0" lang="en" sz="13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Otimizar Custos</a:t>
                </a:r>
                <a:endParaRPr b="0" i="0" sz="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434" name="Google Shape;434;g2d3d427e4b2_0_277"/>
            <p:cNvSpPr/>
            <p:nvPr/>
          </p:nvSpPr>
          <p:spPr>
            <a:xfrm>
              <a:off x="4255162" y="2320755"/>
              <a:ext cx="1263000" cy="438600"/>
            </a:xfrm>
            <a:prstGeom prst="roundRect">
              <a:avLst>
                <a:gd fmla="val 21128" name="adj"/>
              </a:avLst>
            </a:prstGeom>
            <a:gradFill>
              <a:gsLst>
                <a:gs pos="0">
                  <a:srgbClr val="E76353">
                    <a:alpha val="60392"/>
                  </a:srgbClr>
                </a:gs>
                <a:gs pos="100000">
                  <a:srgbClr val="E76353">
                    <a:alpha val="60392"/>
                  </a:srgbClr>
                </a:gs>
              </a:gsLst>
              <a:lin ang="13500032" scaled="0"/>
            </a:gra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42913" rotWithShape="0" algn="bl" dir="5400000" dist="38100">
                <a:srgbClr val="000000">
                  <a:alpha val="23529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Lucro</a:t>
              </a:r>
              <a:endParaRPr b="1" i="0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35" name="Google Shape;435;g2d3d427e4b2_0_277"/>
            <p:cNvGrpSpPr/>
            <p:nvPr/>
          </p:nvGrpSpPr>
          <p:grpSpPr>
            <a:xfrm>
              <a:off x="4979037" y="3213943"/>
              <a:ext cx="2298300" cy="1002600"/>
              <a:chOff x="2019175" y="1198150"/>
              <a:chExt cx="2298300" cy="1002600"/>
            </a:xfrm>
          </p:grpSpPr>
          <p:sp>
            <p:nvSpPr>
              <p:cNvPr id="436" name="Google Shape;436;g2d3d427e4b2_0_277"/>
              <p:cNvSpPr/>
              <p:nvPr/>
            </p:nvSpPr>
            <p:spPr>
              <a:xfrm>
                <a:off x="2019175" y="1198150"/>
                <a:ext cx="2298300" cy="1002600"/>
              </a:xfrm>
              <a:prstGeom prst="roundRect">
                <a:avLst>
                  <a:gd fmla="val 21128" name="adj"/>
                </a:avLst>
              </a:prstGeom>
              <a:gradFill>
                <a:gsLst>
                  <a:gs pos="0">
                    <a:srgbClr val="7EB1C5">
                      <a:alpha val="60392"/>
                    </a:srgbClr>
                  </a:gs>
                  <a:gs pos="40000">
                    <a:srgbClr val="98CCDF">
                      <a:alpha val="60392"/>
                    </a:srgbClr>
                  </a:gs>
                  <a:gs pos="100000">
                    <a:srgbClr val="7EB1C5">
                      <a:alpha val="60392"/>
                    </a:srgbClr>
                  </a:gs>
                </a:gsLst>
                <a:lin ang="13500032" scaled="0"/>
              </a:gra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42913" rotWithShape="0" algn="bl" dir="5400000" dist="38100">
                  <a:srgbClr val="000000">
                    <a:alpha val="23529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7" name="Google Shape;437;g2d3d427e4b2_0_277"/>
              <p:cNvSpPr txBox="1"/>
              <p:nvPr/>
            </p:nvSpPr>
            <p:spPr>
              <a:xfrm>
                <a:off x="2185152" y="1385375"/>
                <a:ext cx="1966200" cy="62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1" i="0" lang="en" sz="13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Vender Mais </a:t>
                </a:r>
                <a:br>
                  <a:rPr b="1" i="0" lang="en" sz="13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b="1" i="0" lang="en" sz="13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Trazer mais Clientes </a:t>
                </a:r>
                <a:br>
                  <a:rPr b="1" i="0" lang="en" sz="13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b="1" i="0" lang="en" sz="1300" u="none" cap="none" strike="noStrik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Gerar mais Caixa</a:t>
                </a:r>
                <a:endParaRPr b="0" i="0" sz="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3d427e4b2_0_296"/>
          <p:cNvSpPr/>
          <p:nvPr/>
        </p:nvSpPr>
        <p:spPr>
          <a:xfrm>
            <a:off x="816600" y="1460375"/>
            <a:ext cx="7510800" cy="22227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d3d427e4b2_0_296"/>
          <p:cNvSpPr txBox="1"/>
          <p:nvPr>
            <p:ph type="title"/>
          </p:nvPr>
        </p:nvSpPr>
        <p:spPr>
          <a:xfrm>
            <a:off x="1128000" y="1897625"/>
            <a:ext cx="68880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28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Nos preocupamos com os </a:t>
            </a:r>
            <a:r>
              <a:rPr i="1" lang="en" sz="28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motivadores de custos </a:t>
            </a:r>
            <a:r>
              <a:rPr b="0" i="1" lang="en" sz="28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 ignoramos os</a:t>
            </a:r>
            <a:r>
              <a:rPr b="1" lang="en" sz="28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28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 da receita</a:t>
            </a:r>
            <a:endParaRPr i="1" sz="28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3d427e4b2_0_302"/>
          <p:cNvSpPr/>
          <p:nvPr/>
        </p:nvSpPr>
        <p:spPr>
          <a:xfrm>
            <a:off x="816600" y="1460375"/>
            <a:ext cx="7510800" cy="22227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d3d427e4b2_0_302"/>
          <p:cNvSpPr txBox="1"/>
          <p:nvPr>
            <p:ph type="title"/>
          </p:nvPr>
        </p:nvSpPr>
        <p:spPr>
          <a:xfrm>
            <a:off x="882625" y="2105375"/>
            <a:ext cx="73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2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Os objetivos de receita precisam</a:t>
            </a:r>
            <a:r>
              <a:rPr b="1" lang="en" sz="2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i="1" lang="en" sz="27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acompanhar os objetivos de negócio</a:t>
            </a:r>
            <a:endParaRPr b="1" i="1" sz="27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3d427e4b2_0_308"/>
          <p:cNvSpPr/>
          <p:nvPr/>
        </p:nvSpPr>
        <p:spPr>
          <a:xfrm>
            <a:off x="4075400" y="459300"/>
            <a:ext cx="4394700" cy="42249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d3d427e4b2_0_308"/>
          <p:cNvSpPr txBox="1"/>
          <p:nvPr>
            <p:ph type="title"/>
          </p:nvPr>
        </p:nvSpPr>
        <p:spPr>
          <a:xfrm>
            <a:off x="451923" y="1403400"/>
            <a:ext cx="3462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25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Existem 3 grandes </a:t>
            </a:r>
            <a:endParaRPr b="1" sz="25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25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objetivos para</a:t>
            </a:r>
            <a:br>
              <a:rPr b="1" lang="en" sz="25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5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todo negócio</a:t>
            </a:r>
            <a:endParaRPr b="1" sz="25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g2d3d427e4b2_0_308"/>
          <p:cNvSpPr/>
          <p:nvPr/>
        </p:nvSpPr>
        <p:spPr>
          <a:xfrm>
            <a:off x="5031675" y="1474088"/>
            <a:ext cx="2591100" cy="2241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d3d427e4b2_0_308"/>
          <p:cNvSpPr txBox="1"/>
          <p:nvPr>
            <p:ph type="title"/>
          </p:nvPr>
        </p:nvSpPr>
        <p:spPr>
          <a:xfrm>
            <a:off x="4332200" y="3550513"/>
            <a:ext cx="8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</a:t>
            </a:r>
            <a:br>
              <a:rPr b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sz="11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g2d3d427e4b2_0_308"/>
          <p:cNvSpPr txBox="1"/>
          <p:nvPr>
            <p:ph type="title"/>
          </p:nvPr>
        </p:nvSpPr>
        <p:spPr>
          <a:xfrm>
            <a:off x="7731345" y="3550525"/>
            <a:ext cx="7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</a:t>
            </a:r>
            <a:endParaRPr b="1" sz="11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LTV</a:t>
            </a:r>
            <a:endParaRPr b="1" sz="11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g2d3d427e4b2_0_308"/>
          <p:cNvSpPr txBox="1"/>
          <p:nvPr>
            <p:ph type="title"/>
          </p:nvPr>
        </p:nvSpPr>
        <p:spPr>
          <a:xfrm>
            <a:off x="5934688" y="1012388"/>
            <a:ext cx="7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</a:t>
            </a:r>
            <a:endParaRPr b="1" sz="11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Caixa</a:t>
            </a:r>
            <a:endParaRPr b="1" sz="11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g2d3d427e4b2_0_308"/>
          <p:cNvSpPr txBox="1"/>
          <p:nvPr>
            <p:ph type="title"/>
          </p:nvPr>
        </p:nvSpPr>
        <p:spPr>
          <a:xfrm>
            <a:off x="451923" y="2779500"/>
            <a:ext cx="3224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1" lang="en" sz="1200">
                <a:solidFill>
                  <a:srgbClr val="FF625B"/>
                </a:solidFill>
                <a:latin typeface="Montserrat"/>
                <a:ea typeface="Montserrat"/>
                <a:cs typeface="Montserrat"/>
                <a:sym typeface="Montserrat"/>
              </a:rPr>
              <a:t>Os objetivos concorrem entre-se.</a:t>
            </a:r>
            <a:endParaRPr b="1" sz="1200">
              <a:solidFill>
                <a:srgbClr val="FF62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11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É necessário desenvolver as </a:t>
            </a:r>
            <a:br>
              <a:rPr b="0" i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engrenagens para manter o controle</a:t>
            </a:r>
            <a:br>
              <a:rPr b="0" i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1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do crescimento em todos os pilares</a:t>
            </a:r>
            <a:endParaRPr b="0" i="1" sz="11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g2d3d427e4b2_0_308"/>
          <p:cNvSpPr/>
          <p:nvPr/>
        </p:nvSpPr>
        <p:spPr>
          <a:xfrm>
            <a:off x="5290763" y="1772990"/>
            <a:ext cx="2072700" cy="17931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3d427e4b2_0_320"/>
          <p:cNvSpPr/>
          <p:nvPr/>
        </p:nvSpPr>
        <p:spPr>
          <a:xfrm>
            <a:off x="0" y="1341900"/>
            <a:ext cx="9144000" cy="4334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2d3d427e4b2_0_320"/>
          <p:cNvSpPr/>
          <p:nvPr/>
        </p:nvSpPr>
        <p:spPr>
          <a:xfrm>
            <a:off x="1239625" y="2628127"/>
            <a:ext cx="1670100" cy="16701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14117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</a:t>
            </a:r>
            <a:b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PÚBLICO / POSSÍVEIS CLIENTES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g2d3d427e4b2_0_320"/>
          <p:cNvSpPr txBox="1"/>
          <p:nvPr>
            <p:ph type="title"/>
          </p:nvPr>
        </p:nvSpPr>
        <p:spPr>
          <a:xfrm>
            <a:off x="530475" y="211881"/>
            <a:ext cx="4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EFEITOS DE CRESCIMENTO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2" name="Google Shape;472;g2d3d427e4b2_0_320"/>
          <p:cNvSpPr txBox="1"/>
          <p:nvPr>
            <p:ph type="title"/>
          </p:nvPr>
        </p:nvSpPr>
        <p:spPr>
          <a:xfrm>
            <a:off x="530475" y="641575"/>
            <a:ext cx="518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cada estágio de crescimento, implementa-se</a:t>
            </a:r>
            <a:b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novos recursos ou aumenta os recursos existentes</a:t>
            </a:r>
            <a:endParaRPr i="1" sz="12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d3d427e4b2_0_327"/>
          <p:cNvSpPr/>
          <p:nvPr/>
        </p:nvSpPr>
        <p:spPr>
          <a:xfrm>
            <a:off x="0" y="1341900"/>
            <a:ext cx="9144000" cy="4334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2d3d427e4b2_0_327"/>
          <p:cNvSpPr/>
          <p:nvPr/>
        </p:nvSpPr>
        <p:spPr>
          <a:xfrm>
            <a:off x="1239625" y="2628127"/>
            <a:ext cx="1670100" cy="16701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14117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</a:t>
            </a:r>
            <a:b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PÚBLICO / POSSÍVEIS CLIENTES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g2d3d427e4b2_0_327"/>
          <p:cNvSpPr txBox="1"/>
          <p:nvPr>
            <p:ph type="title"/>
          </p:nvPr>
        </p:nvSpPr>
        <p:spPr>
          <a:xfrm>
            <a:off x="530475" y="211881"/>
            <a:ext cx="4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Efeitos de crescimento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0" name="Google Shape;480;g2d3d427e4b2_0_327"/>
          <p:cNvSpPr txBox="1"/>
          <p:nvPr>
            <p:ph type="title"/>
          </p:nvPr>
        </p:nvSpPr>
        <p:spPr>
          <a:xfrm>
            <a:off x="530475" y="641575"/>
            <a:ext cx="518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cada estágio de crescimento, implementa-se</a:t>
            </a:r>
            <a:b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novos recursos ou aumenta os recursos existentes</a:t>
            </a:r>
            <a:endParaRPr i="1" sz="12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2d3d427e4b2_0_327"/>
          <p:cNvSpPr/>
          <p:nvPr/>
        </p:nvSpPr>
        <p:spPr>
          <a:xfrm>
            <a:off x="5215063" y="3092748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3d427e4b2_0_335"/>
          <p:cNvSpPr/>
          <p:nvPr/>
        </p:nvSpPr>
        <p:spPr>
          <a:xfrm>
            <a:off x="0" y="1341900"/>
            <a:ext cx="9144000" cy="4334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d3d427e4b2_0_335"/>
          <p:cNvSpPr/>
          <p:nvPr/>
        </p:nvSpPr>
        <p:spPr>
          <a:xfrm>
            <a:off x="1239625" y="2628127"/>
            <a:ext cx="1670100" cy="16701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14117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</a:t>
            </a:r>
            <a:b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PÚBLICO / POSSÍVEIS CLIENTES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g2d3d427e4b2_0_335"/>
          <p:cNvSpPr txBox="1"/>
          <p:nvPr>
            <p:ph type="title"/>
          </p:nvPr>
        </p:nvSpPr>
        <p:spPr>
          <a:xfrm>
            <a:off x="530475" y="211881"/>
            <a:ext cx="4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Efeitos de crescimento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9" name="Google Shape;489;g2d3d427e4b2_0_335"/>
          <p:cNvSpPr txBox="1"/>
          <p:nvPr>
            <p:ph type="title"/>
          </p:nvPr>
        </p:nvSpPr>
        <p:spPr>
          <a:xfrm>
            <a:off x="530475" y="641575"/>
            <a:ext cx="518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cada estágio de crescimento, implementa-se</a:t>
            </a:r>
            <a:b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novos recursos ou aumenta os recursos existentes</a:t>
            </a:r>
            <a:endParaRPr i="1" sz="12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g2d3d427e4b2_0_335"/>
          <p:cNvSpPr/>
          <p:nvPr/>
        </p:nvSpPr>
        <p:spPr>
          <a:xfrm>
            <a:off x="5215063" y="3092748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g2d3d427e4b2_0_335"/>
          <p:cNvSpPr/>
          <p:nvPr/>
        </p:nvSpPr>
        <p:spPr>
          <a:xfrm>
            <a:off x="3627875" y="3091629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2" name="Google Shape;492;g2d3d427e4b2_0_335"/>
          <p:cNvCxnSpPr>
            <a:endCxn id="491" idx="2"/>
          </p:cNvCxnSpPr>
          <p:nvPr/>
        </p:nvCxnSpPr>
        <p:spPr>
          <a:xfrm flipH="1" rot="10800000">
            <a:off x="2909675" y="3461979"/>
            <a:ext cx="7182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3" name="Google Shape;493;g2d3d427e4b2_0_335"/>
          <p:cNvCxnSpPr>
            <a:stCxn id="491" idx="6"/>
            <a:endCxn id="490" idx="2"/>
          </p:cNvCxnSpPr>
          <p:nvPr/>
        </p:nvCxnSpPr>
        <p:spPr>
          <a:xfrm>
            <a:off x="4368575" y="3461979"/>
            <a:ext cx="8466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4" name="Google Shape;494;g2d3d427e4b2_0_335"/>
          <p:cNvCxnSpPr>
            <a:stCxn id="490" idx="6"/>
            <a:endCxn id="495" idx="2"/>
          </p:cNvCxnSpPr>
          <p:nvPr/>
        </p:nvCxnSpPr>
        <p:spPr>
          <a:xfrm>
            <a:off x="5955763" y="3463098"/>
            <a:ext cx="790500" cy="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5" name="Google Shape;495;g2d3d427e4b2_0_335"/>
          <p:cNvSpPr/>
          <p:nvPr/>
        </p:nvSpPr>
        <p:spPr>
          <a:xfrm>
            <a:off x="6746140" y="3034888"/>
            <a:ext cx="856200" cy="8565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3d427e4b2_0_348"/>
          <p:cNvSpPr/>
          <p:nvPr/>
        </p:nvSpPr>
        <p:spPr>
          <a:xfrm>
            <a:off x="0" y="1341900"/>
            <a:ext cx="9144000" cy="4334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d3d427e4b2_0_348"/>
          <p:cNvSpPr/>
          <p:nvPr/>
        </p:nvSpPr>
        <p:spPr>
          <a:xfrm>
            <a:off x="1239625" y="2628127"/>
            <a:ext cx="1670100" cy="16701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14117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Addressable Market</a:t>
            </a:r>
            <a:b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PÚBLICO / POSSÍVEIS CLIENTES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g2d3d427e4b2_0_348"/>
          <p:cNvSpPr txBox="1"/>
          <p:nvPr>
            <p:ph type="title"/>
          </p:nvPr>
        </p:nvSpPr>
        <p:spPr>
          <a:xfrm>
            <a:off x="530475" y="641575"/>
            <a:ext cx="518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cada estágio de crescimento, implementa-se</a:t>
            </a:r>
            <a:b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novos recursos ou aumenta os recursos existentes</a:t>
            </a:r>
            <a:endParaRPr i="1" sz="12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g2d3d427e4b2_0_348"/>
          <p:cNvSpPr/>
          <p:nvPr/>
        </p:nvSpPr>
        <p:spPr>
          <a:xfrm>
            <a:off x="5215063" y="3092748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g2d3d427e4b2_0_348"/>
          <p:cNvSpPr/>
          <p:nvPr/>
        </p:nvSpPr>
        <p:spPr>
          <a:xfrm>
            <a:off x="3627875" y="3091629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5" name="Google Shape;505;g2d3d427e4b2_0_348"/>
          <p:cNvCxnSpPr>
            <a:endCxn id="504" idx="2"/>
          </p:cNvCxnSpPr>
          <p:nvPr/>
        </p:nvCxnSpPr>
        <p:spPr>
          <a:xfrm flipH="1" rot="10800000">
            <a:off x="2909675" y="3461979"/>
            <a:ext cx="7182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6" name="Google Shape;506;g2d3d427e4b2_0_348"/>
          <p:cNvCxnSpPr>
            <a:stCxn id="504" idx="6"/>
            <a:endCxn id="503" idx="2"/>
          </p:cNvCxnSpPr>
          <p:nvPr/>
        </p:nvCxnSpPr>
        <p:spPr>
          <a:xfrm>
            <a:off x="4368575" y="3461979"/>
            <a:ext cx="8466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7" name="Google Shape;507;g2d3d427e4b2_0_348"/>
          <p:cNvCxnSpPr>
            <a:stCxn id="503" idx="6"/>
            <a:endCxn id="508" idx="2"/>
          </p:cNvCxnSpPr>
          <p:nvPr/>
        </p:nvCxnSpPr>
        <p:spPr>
          <a:xfrm>
            <a:off x="5955763" y="3463098"/>
            <a:ext cx="790500" cy="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08" name="Google Shape;508;g2d3d427e4b2_0_348"/>
          <p:cNvSpPr/>
          <p:nvPr/>
        </p:nvSpPr>
        <p:spPr>
          <a:xfrm>
            <a:off x="6746140" y="3034888"/>
            <a:ext cx="856200" cy="8565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g2d3d427e4b2_0_348"/>
          <p:cNvSpPr/>
          <p:nvPr/>
        </p:nvSpPr>
        <p:spPr>
          <a:xfrm>
            <a:off x="3635094" y="2211071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0" name="Google Shape;510;g2d3d427e4b2_0_348"/>
          <p:cNvCxnSpPr>
            <a:endCxn id="509" idx="3"/>
          </p:cNvCxnSpPr>
          <p:nvPr/>
        </p:nvCxnSpPr>
        <p:spPr>
          <a:xfrm flipH="1" rot="10800000">
            <a:off x="2909867" y="2843298"/>
            <a:ext cx="8337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11" name="Google Shape;511;g2d3d427e4b2_0_348"/>
          <p:cNvCxnSpPr>
            <a:stCxn id="509" idx="6"/>
            <a:endCxn id="503" idx="1"/>
          </p:cNvCxnSpPr>
          <p:nvPr/>
        </p:nvCxnSpPr>
        <p:spPr>
          <a:xfrm>
            <a:off x="4375794" y="2581421"/>
            <a:ext cx="9477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12" name="Google Shape;512;g2d3d427e4b2_0_348"/>
          <p:cNvSpPr txBox="1"/>
          <p:nvPr>
            <p:ph type="title"/>
          </p:nvPr>
        </p:nvSpPr>
        <p:spPr>
          <a:xfrm>
            <a:off x="530475" y="211881"/>
            <a:ext cx="4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EFEITOS DE CRESCIMENTO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3d427e4b2_0_364"/>
          <p:cNvSpPr/>
          <p:nvPr/>
        </p:nvSpPr>
        <p:spPr>
          <a:xfrm>
            <a:off x="0" y="1341900"/>
            <a:ext cx="9144000" cy="4334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2d3d427e4b2_0_364"/>
          <p:cNvSpPr txBox="1"/>
          <p:nvPr>
            <p:ph type="title"/>
          </p:nvPr>
        </p:nvSpPr>
        <p:spPr>
          <a:xfrm>
            <a:off x="530475" y="641575"/>
            <a:ext cx="518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cada estágio de crescimento, implementa-se</a:t>
            </a:r>
            <a:b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novos recursos ou aumenta os recursos existentes</a:t>
            </a:r>
            <a:endParaRPr i="1" sz="12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g2d3d427e4b2_0_364"/>
          <p:cNvSpPr/>
          <p:nvPr/>
        </p:nvSpPr>
        <p:spPr>
          <a:xfrm>
            <a:off x="5215063" y="3245148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g2d3d427e4b2_0_364"/>
          <p:cNvSpPr/>
          <p:nvPr/>
        </p:nvSpPr>
        <p:spPr>
          <a:xfrm>
            <a:off x="3627875" y="3244029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1" name="Google Shape;521;g2d3d427e4b2_0_364"/>
          <p:cNvCxnSpPr>
            <a:endCxn id="520" idx="2"/>
          </p:cNvCxnSpPr>
          <p:nvPr/>
        </p:nvCxnSpPr>
        <p:spPr>
          <a:xfrm flipH="1" rot="10800000">
            <a:off x="2909675" y="3614379"/>
            <a:ext cx="7182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2" name="Google Shape;522;g2d3d427e4b2_0_364"/>
          <p:cNvCxnSpPr>
            <a:stCxn id="520" idx="6"/>
            <a:endCxn id="519" idx="2"/>
          </p:cNvCxnSpPr>
          <p:nvPr/>
        </p:nvCxnSpPr>
        <p:spPr>
          <a:xfrm>
            <a:off x="4368575" y="3614379"/>
            <a:ext cx="8466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3" name="Google Shape;523;g2d3d427e4b2_0_364"/>
          <p:cNvCxnSpPr>
            <a:stCxn id="519" idx="6"/>
            <a:endCxn id="524" idx="2"/>
          </p:cNvCxnSpPr>
          <p:nvPr/>
        </p:nvCxnSpPr>
        <p:spPr>
          <a:xfrm>
            <a:off x="5955763" y="3615498"/>
            <a:ext cx="790500" cy="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24" name="Google Shape;524;g2d3d427e4b2_0_364"/>
          <p:cNvSpPr/>
          <p:nvPr/>
        </p:nvSpPr>
        <p:spPr>
          <a:xfrm>
            <a:off x="6746140" y="3187288"/>
            <a:ext cx="856200" cy="8565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g2d3d427e4b2_0_364"/>
          <p:cNvSpPr/>
          <p:nvPr/>
        </p:nvSpPr>
        <p:spPr>
          <a:xfrm>
            <a:off x="3635094" y="2363471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6" name="Google Shape;526;g2d3d427e4b2_0_364"/>
          <p:cNvCxnSpPr>
            <a:endCxn id="525" idx="3"/>
          </p:cNvCxnSpPr>
          <p:nvPr/>
        </p:nvCxnSpPr>
        <p:spPr>
          <a:xfrm flipH="1" rot="10800000">
            <a:off x="2909867" y="2995698"/>
            <a:ext cx="8337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27" name="Google Shape;527;g2d3d427e4b2_0_364"/>
          <p:cNvCxnSpPr>
            <a:stCxn id="525" idx="6"/>
            <a:endCxn id="519" idx="1"/>
          </p:cNvCxnSpPr>
          <p:nvPr/>
        </p:nvCxnSpPr>
        <p:spPr>
          <a:xfrm>
            <a:off x="4375794" y="2733821"/>
            <a:ext cx="9477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28" name="Google Shape;528;g2d3d427e4b2_0_364"/>
          <p:cNvSpPr/>
          <p:nvPr/>
        </p:nvSpPr>
        <p:spPr>
          <a:xfrm>
            <a:off x="1042775" y="-2390806"/>
            <a:ext cx="1670100" cy="16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Addressable Market</a:t>
            </a:r>
            <a:b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/ POSSÍVEIS CLIENTES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2d3d427e4b2_0_364"/>
          <p:cNvSpPr/>
          <p:nvPr/>
        </p:nvSpPr>
        <p:spPr>
          <a:xfrm>
            <a:off x="5018213" y="-280674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2d3d427e4b2_0_364"/>
          <p:cNvSpPr/>
          <p:nvPr/>
        </p:nvSpPr>
        <p:spPr>
          <a:xfrm>
            <a:off x="5018213" y="-1926185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d3d427e4b2_0_364"/>
          <p:cNvSpPr/>
          <p:nvPr/>
        </p:nvSpPr>
        <p:spPr>
          <a:xfrm>
            <a:off x="3431025" y="-192730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g2d3d427e4b2_0_364"/>
          <p:cNvCxnSpPr>
            <a:stCxn id="528" idx="6"/>
            <a:endCxn id="531" idx="2"/>
          </p:cNvCxnSpPr>
          <p:nvPr/>
        </p:nvCxnSpPr>
        <p:spPr>
          <a:xfrm flipH="1" rot="10800000">
            <a:off x="2712875" y="-1556956"/>
            <a:ext cx="7182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3" name="Google Shape;533;g2d3d427e4b2_0_364"/>
          <p:cNvCxnSpPr>
            <a:stCxn id="531" idx="6"/>
            <a:endCxn id="530" idx="2"/>
          </p:cNvCxnSpPr>
          <p:nvPr/>
        </p:nvCxnSpPr>
        <p:spPr>
          <a:xfrm>
            <a:off x="4171725" y="-1556954"/>
            <a:ext cx="8466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4" name="Google Shape;534;g2d3d427e4b2_0_364"/>
          <p:cNvCxnSpPr>
            <a:stCxn id="530" idx="6"/>
            <a:endCxn id="535" idx="2"/>
          </p:cNvCxnSpPr>
          <p:nvPr/>
        </p:nvCxnSpPr>
        <p:spPr>
          <a:xfrm>
            <a:off x="5758913" y="-1555835"/>
            <a:ext cx="790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5" name="Google Shape;535;g2d3d427e4b2_0_364"/>
          <p:cNvSpPr/>
          <p:nvPr/>
        </p:nvSpPr>
        <p:spPr>
          <a:xfrm>
            <a:off x="6549290" y="-1984045"/>
            <a:ext cx="856200" cy="856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CLIENTES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g2d3d427e4b2_0_364"/>
          <p:cNvCxnSpPr>
            <a:stCxn id="531" idx="6"/>
            <a:endCxn id="529" idx="3"/>
          </p:cNvCxnSpPr>
          <p:nvPr/>
        </p:nvCxnSpPr>
        <p:spPr>
          <a:xfrm flipH="1" rot="10800000">
            <a:off x="4171725" y="-2174654"/>
            <a:ext cx="954900" cy="617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7" name="Google Shape;537;g2d3d427e4b2_0_364"/>
          <p:cNvSpPr/>
          <p:nvPr/>
        </p:nvSpPr>
        <p:spPr>
          <a:xfrm>
            <a:off x="3438244" y="-2807862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8" name="Google Shape;538;g2d3d427e4b2_0_364"/>
          <p:cNvCxnSpPr>
            <a:stCxn id="528" idx="6"/>
            <a:endCxn id="537" idx="3"/>
          </p:cNvCxnSpPr>
          <p:nvPr/>
        </p:nvCxnSpPr>
        <p:spPr>
          <a:xfrm flipH="1" rot="10800000">
            <a:off x="2712875" y="-2175556"/>
            <a:ext cx="833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9" name="Google Shape;539;g2d3d427e4b2_0_364"/>
          <p:cNvCxnSpPr>
            <a:stCxn id="535" idx="2"/>
            <a:endCxn id="529" idx="5"/>
          </p:cNvCxnSpPr>
          <p:nvPr/>
        </p:nvCxnSpPr>
        <p:spPr>
          <a:xfrm rot="10800000">
            <a:off x="5650490" y="-2174395"/>
            <a:ext cx="898800" cy="61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0" name="Google Shape;540;g2d3d427e4b2_0_364"/>
          <p:cNvCxnSpPr>
            <a:stCxn id="537" idx="6"/>
            <a:endCxn id="529" idx="2"/>
          </p:cNvCxnSpPr>
          <p:nvPr/>
        </p:nvCxnSpPr>
        <p:spPr>
          <a:xfrm>
            <a:off x="4178944" y="-2437512"/>
            <a:ext cx="8394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1" name="Google Shape;541;g2d3d427e4b2_0_364"/>
          <p:cNvCxnSpPr>
            <a:stCxn id="537" idx="6"/>
            <a:endCxn id="530" idx="1"/>
          </p:cNvCxnSpPr>
          <p:nvPr/>
        </p:nvCxnSpPr>
        <p:spPr>
          <a:xfrm>
            <a:off x="4178944" y="-2437512"/>
            <a:ext cx="947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2" name="Google Shape;542;g2d3d427e4b2_0_364"/>
          <p:cNvSpPr/>
          <p:nvPr/>
        </p:nvSpPr>
        <p:spPr>
          <a:xfrm>
            <a:off x="590938" y="-2618362"/>
            <a:ext cx="2125200" cy="212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d3d427e4b2_0_364"/>
          <p:cNvSpPr/>
          <p:nvPr/>
        </p:nvSpPr>
        <p:spPr>
          <a:xfrm>
            <a:off x="1104368" y="-2064279"/>
            <a:ext cx="1485900" cy="14859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Perfil Ideal de Cliente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(ICP)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d3d427e4b2_0_364"/>
          <p:cNvSpPr/>
          <p:nvPr/>
        </p:nvSpPr>
        <p:spPr>
          <a:xfrm>
            <a:off x="1488139" y="-1528920"/>
            <a:ext cx="896700" cy="8967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que interage com sua marca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Novo / Frio / Quente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d3d427e4b2_0_364"/>
          <p:cNvSpPr/>
          <p:nvPr/>
        </p:nvSpPr>
        <p:spPr>
          <a:xfrm>
            <a:off x="5215063" y="2353798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6" name="Google Shape;546;g2d3d427e4b2_0_364"/>
          <p:cNvCxnSpPr>
            <a:stCxn id="520" idx="6"/>
            <a:endCxn id="545" idx="3"/>
          </p:cNvCxnSpPr>
          <p:nvPr/>
        </p:nvCxnSpPr>
        <p:spPr>
          <a:xfrm flipH="1" rot="10800000">
            <a:off x="4368575" y="2985879"/>
            <a:ext cx="954900" cy="6285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7" name="Google Shape;547;g2d3d427e4b2_0_364"/>
          <p:cNvCxnSpPr>
            <a:stCxn id="525" idx="6"/>
            <a:endCxn id="545" idx="2"/>
          </p:cNvCxnSpPr>
          <p:nvPr/>
        </p:nvCxnSpPr>
        <p:spPr>
          <a:xfrm flipH="1" rot="10800000">
            <a:off x="4375794" y="2724221"/>
            <a:ext cx="839400" cy="96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48" name="Google Shape;548;g2d3d427e4b2_0_364"/>
          <p:cNvCxnSpPr>
            <a:stCxn id="524" idx="2"/>
            <a:endCxn id="545" idx="5"/>
          </p:cNvCxnSpPr>
          <p:nvPr/>
        </p:nvCxnSpPr>
        <p:spPr>
          <a:xfrm rot="10800000">
            <a:off x="5847340" y="2986138"/>
            <a:ext cx="898800" cy="6294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49" name="Google Shape;549;g2d3d427e4b2_0_364"/>
          <p:cNvSpPr txBox="1"/>
          <p:nvPr>
            <p:ph type="title"/>
          </p:nvPr>
        </p:nvSpPr>
        <p:spPr>
          <a:xfrm>
            <a:off x="530475" y="211881"/>
            <a:ext cx="4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EFEITOS DE CRESCIMENTO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50" name="Google Shape;550;g2d3d427e4b2_0_364"/>
          <p:cNvGrpSpPr/>
          <p:nvPr/>
        </p:nvGrpSpPr>
        <p:grpSpPr>
          <a:xfrm>
            <a:off x="867163" y="2144665"/>
            <a:ext cx="2125200" cy="2125200"/>
            <a:chOff x="867163" y="2144665"/>
            <a:chExt cx="2125200" cy="2125200"/>
          </a:xfrm>
        </p:grpSpPr>
        <p:sp>
          <p:nvSpPr>
            <p:cNvPr id="551" name="Google Shape;551;g2d3d427e4b2_0_364"/>
            <p:cNvSpPr/>
            <p:nvPr/>
          </p:nvSpPr>
          <p:spPr>
            <a:xfrm>
              <a:off x="1319000" y="2448421"/>
              <a:ext cx="1670100" cy="1670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Addressable Market</a:t>
              </a:r>
              <a:b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PÚBLICO / POSSÍVEIS CLIENTES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2d3d427e4b2_0_364"/>
            <p:cNvSpPr/>
            <p:nvPr/>
          </p:nvSpPr>
          <p:spPr>
            <a:xfrm>
              <a:off x="867163" y="2144665"/>
              <a:ext cx="2125200" cy="21252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012" scaled="0"/>
            </a:gradFill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TAM</a:t>
              </a:r>
              <a:endPara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3" name="Google Shape;553;g2d3d427e4b2_0_364"/>
            <p:cNvSpPr/>
            <p:nvPr/>
          </p:nvSpPr>
          <p:spPr>
            <a:xfrm>
              <a:off x="1319000" y="2713350"/>
              <a:ext cx="1547400" cy="15474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10800025" scaled="0"/>
            </a:gradFill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Perfil Ideal de Cliente</a:t>
              </a:r>
              <a:endPara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1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(ICP)</a:t>
              </a:r>
              <a:endParaRPr b="1" i="1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4" name="Google Shape;554;g2d3d427e4b2_0_364"/>
            <p:cNvSpPr/>
            <p:nvPr/>
          </p:nvSpPr>
          <p:spPr>
            <a:xfrm>
              <a:off x="1706176" y="3270600"/>
              <a:ext cx="954900" cy="9363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012" scaled="0"/>
            </a:gra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Público que interage com sua marca</a:t>
              </a:r>
              <a:endParaRPr b="1" i="0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1" lang="en" sz="7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Novo / Frio / Quente</a:t>
              </a:r>
              <a:endParaRPr b="0" i="1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d3d427e4b2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51" y="418471"/>
            <a:ext cx="3339250" cy="4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d3d427e4b2_0_27"/>
          <p:cNvSpPr/>
          <p:nvPr/>
        </p:nvSpPr>
        <p:spPr>
          <a:xfrm>
            <a:off x="-1467500" y="1328850"/>
            <a:ext cx="9283200" cy="2485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d3d427e4b2_0_27"/>
          <p:cNvSpPr txBox="1"/>
          <p:nvPr/>
        </p:nvSpPr>
        <p:spPr>
          <a:xfrm>
            <a:off x="545041" y="2286525"/>
            <a:ext cx="67626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5000" u="none" cap="none" strike="noStrike">
                <a:solidFill>
                  <a:srgbClr val="84C1D3"/>
                </a:solidFill>
                <a:latin typeface="Montserrat"/>
                <a:ea typeface="Montserrat"/>
                <a:cs typeface="Montserrat"/>
                <a:sym typeface="Montserrat"/>
              </a:rPr>
              <a:t>CONSTRUÇÃO </a:t>
            </a:r>
            <a:br>
              <a:rPr b="1" i="0" lang="en" sz="5000" u="none" cap="none" strike="noStrike">
                <a:solidFill>
                  <a:srgbClr val="84C1D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5000" u="none" cap="none" strike="noStrike">
                <a:solidFill>
                  <a:srgbClr val="84C1D3"/>
                </a:solidFill>
                <a:latin typeface="Montserrat"/>
                <a:ea typeface="Montserrat"/>
                <a:cs typeface="Montserrat"/>
                <a:sym typeface="Montserrat"/>
              </a:rPr>
              <a:t>DE RECEITA</a:t>
            </a:r>
            <a:endParaRPr b="1" i="0" sz="5000" u="none" cap="none" strike="noStrike">
              <a:solidFill>
                <a:srgbClr val="84C1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g2d3d427e4b2_0_27"/>
          <p:cNvSpPr/>
          <p:nvPr/>
        </p:nvSpPr>
        <p:spPr>
          <a:xfrm>
            <a:off x="639950" y="1707075"/>
            <a:ext cx="2208300" cy="3435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63A6F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4260000" dist="85725">
              <a:srgbClr val="163A6F">
                <a:alpha val="2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d3d427e4b2_0_27"/>
          <p:cNvSpPr txBox="1"/>
          <p:nvPr/>
        </p:nvSpPr>
        <p:spPr>
          <a:xfrm>
            <a:off x="571150" y="1687875"/>
            <a:ext cx="2343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1500" u="none" cap="none" strike="noStrike">
                <a:solidFill>
                  <a:srgbClr val="0F1A4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CRESCIMENTO</a:t>
            </a:r>
            <a:endParaRPr b="0" i="0" sz="1500" u="none" cap="none" strike="noStrike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3d427e4b2_0_405"/>
          <p:cNvSpPr/>
          <p:nvPr/>
        </p:nvSpPr>
        <p:spPr>
          <a:xfrm>
            <a:off x="0" y="1341900"/>
            <a:ext cx="9144000" cy="4334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2d3d427e4b2_0_405"/>
          <p:cNvSpPr txBox="1"/>
          <p:nvPr>
            <p:ph type="title"/>
          </p:nvPr>
        </p:nvSpPr>
        <p:spPr>
          <a:xfrm>
            <a:off x="530475" y="641575"/>
            <a:ext cx="518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cada estágio de crescimento, implementa-se</a:t>
            </a:r>
            <a:b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novos recursos ou aumenta os recursos existentes</a:t>
            </a:r>
            <a:endParaRPr i="1" sz="12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g2d3d427e4b2_0_405"/>
          <p:cNvSpPr/>
          <p:nvPr/>
        </p:nvSpPr>
        <p:spPr>
          <a:xfrm>
            <a:off x="5215063" y="3182835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g2d3d427e4b2_0_405"/>
          <p:cNvSpPr/>
          <p:nvPr/>
        </p:nvSpPr>
        <p:spPr>
          <a:xfrm>
            <a:off x="3627875" y="3181716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g2d3d427e4b2_0_405"/>
          <p:cNvCxnSpPr>
            <a:endCxn id="562" idx="2"/>
          </p:cNvCxnSpPr>
          <p:nvPr/>
        </p:nvCxnSpPr>
        <p:spPr>
          <a:xfrm flipH="1" rot="10800000">
            <a:off x="2909675" y="3552066"/>
            <a:ext cx="7182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4" name="Google Shape;564;g2d3d427e4b2_0_405"/>
          <p:cNvCxnSpPr>
            <a:stCxn id="562" idx="6"/>
            <a:endCxn id="561" idx="2"/>
          </p:cNvCxnSpPr>
          <p:nvPr/>
        </p:nvCxnSpPr>
        <p:spPr>
          <a:xfrm>
            <a:off x="4368575" y="3552066"/>
            <a:ext cx="8466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5" name="Google Shape;565;g2d3d427e4b2_0_405"/>
          <p:cNvCxnSpPr>
            <a:stCxn id="561" idx="6"/>
            <a:endCxn id="566" idx="2"/>
          </p:cNvCxnSpPr>
          <p:nvPr/>
        </p:nvCxnSpPr>
        <p:spPr>
          <a:xfrm>
            <a:off x="5955763" y="3553185"/>
            <a:ext cx="790500" cy="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6" name="Google Shape;566;g2d3d427e4b2_0_405"/>
          <p:cNvSpPr/>
          <p:nvPr/>
        </p:nvSpPr>
        <p:spPr>
          <a:xfrm>
            <a:off x="6746140" y="3124975"/>
            <a:ext cx="856200" cy="8565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g2d3d427e4b2_0_405"/>
          <p:cNvSpPr/>
          <p:nvPr/>
        </p:nvSpPr>
        <p:spPr>
          <a:xfrm>
            <a:off x="3635094" y="2301158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8" name="Google Shape;568;g2d3d427e4b2_0_405"/>
          <p:cNvCxnSpPr>
            <a:endCxn id="567" idx="3"/>
          </p:cNvCxnSpPr>
          <p:nvPr/>
        </p:nvCxnSpPr>
        <p:spPr>
          <a:xfrm flipH="1" rot="10800000">
            <a:off x="2909867" y="2933385"/>
            <a:ext cx="8337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9" name="Google Shape;569;g2d3d427e4b2_0_405"/>
          <p:cNvCxnSpPr>
            <a:stCxn id="567" idx="6"/>
            <a:endCxn id="561" idx="1"/>
          </p:cNvCxnSpPr>
          <p:nvPr/>
        </p:nvCxnSpPr>
        <p:spPr>
          <a:xfrm>
            <a:off x="4375794" y="2671508"/>
            <a:ext cx="9477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0" name="Google Shape;570;g2d3d427e4b2_0_405"/>
          <p:cNvSpPr/>
          <p:nvPr/>
        </p:nvSpPr>
        <p:spPr>
          <a:xfrm>
            <a:off x="1042775" y="-2390806"/>
            <a:ext cx="1670100" cy="16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Addressable Market</a:t>
            </a:r>
            <a:b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/ POSSÍVEIS CLIENTES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d3d427e4b2_0_405"/>
          <p:cNvSpPr/>
          <p:nvPr/>
        </p:nvSpPr>
        <p:spPr>
          <a:xfrm>
            <a:off x="5018213" y="-280674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2d3d427e4b2_0_405"/>
          <p:cNvSpPr/>
          <p:nvPr/>
        </p:nvSpPr>
        <p:spPr>
          <a:xfrm>
            <a:off x="5018213" y="-1926185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d3d427e4b2_0_405"/>
          <p:cNvSpPr/>
          <p:nvPr/>
        </p:nvSpPr>
        <p:spPr>
          <a:xfrm>
            <a:off x="3431025" y="-192730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g2d3d427e4b2_0_405"/>
          <p:cNvCxnSpPr>
            <a:stCxn id="570" idx="6"/>
            <a:endCxn id="573" idx="2"/>
          </p:cNvCxnSpPr>
          <p:nvPr/>
        </p:nvCxnSpPr>
        <p:spPr>
          <a:xfrm flipH="1" rot="10800000">
            <a:off x="2712875" y="-1556956"/>
            <a:ext cx="7182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75" name="Google Shape;575;g2d3d427e4b2_0_405"/>
          <p:cNvCxnSpPr>
            <a:stCxn id="573" idx="6"/>
            <a:endCxn id="572" idx="2"/>
          </p:cNvCxnSpPr>
          <p:nvPr/>
        </p:nvCxnSpPr>
        <p:spPr>
          <a:xfrm>
            <a:off x="4171725" y="-1556954"/>
            <a:ext cx="8466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76" name="Google Shape;576;g2d3d427e4b2_0_405"/>
          <p:cNvCxnSpPr>
            <a:stCxn id="572" idx="6"/>
            <a:endCxn id="577" idx="2"/>
          </p:cNvCxnSpPr>
          <p:nvPr/>
        </p:nvCxnSpPr>
        <p:spPr>
          <a:xfrm>
            <a:off x="5758913" y="-1555835"/>
            <a:ext cx="790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7" name="Google Shape;577;g2d3d427e4b2_0_405"/>
          <p:cNvSpPr/>
          <p:nvPr/>
        </p:nvSpPr>
        <p:spPr>
          <a:xfrm>
            <a:off x="6549290" y="-1984045"/>
            <a:ext cx="856200" cy="856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CLIENTES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g2d3d427e4b2_0_405"/>
          <p:cNvCxnSpPr>
            <a:stCxn id="573" idx="6"/>
            <a:endCxn id="571" idx="3"/>
          </p:cNvCxnSpPr>
          <p:nvPr/>
        </p:nvCxnSpPr>
        <p:spPr>
          <a:xfrm flipH="1" rot="10800000">
            <a:off x="4171725" y="-2174654"/>
            <a:ext cx="954900" cy="617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9" name="Google Shape;579;g2d3d427e4b2_0_405"/>
          <p:cNvSpPr/>
          <p:nvPr/>
        </p:nvSpPr>
        <p:spPr>
          <a:xfrm>
            <a:off x="3438244" y="-2807862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g2d3d427e4b2_0_405"/>
          <p:cNvCxnSpPr>
            <a:stCxn id="570" idx="6"/>
            <a:endCxn id="579" idx="3"/>
          </p:cNvCxnSpPr>
          <p:nvPr/>
        </p:nvCxnSpPr>
        <p:spPr>
          <a:xfrm flipH="1" rot="10800000">
            <a:off x="2712875" y="-2175556"/>
            <a:ext cx="833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1" name="Google Shape;581;g2d3d427e4b2_0_405"/>
          <p:cNvCxnSpPr>
            <a:stCxn id="577" idx="2"/>
            <a:endCxn id="571" idx="5"/>
          </p:cNvCxnSpPr>
          <p:nvPr/>
        </p:nvCxnSpPr>
        <p:spPr>
          <a:xfrm rot="10800000">
            <a:off x="5650490" y="-2174395"/>
            <a:ext cx="898800" cy="61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2" name="Google Shape;582;g2d3d427e4b2_0_405"/>
          <p:cNvCxnSpPr>
            <a:stCxn id="579" idx="6"/>
            <a:endCxn id="571" idx="2"/>
          </p:cNvCxnSpPr>
          <p:nvPr/>
        </p:nvCxnSpPr>
        <p:spPr>
          <a:xfrm>
            <a:off x="4178944" y="-2437512"/>
            <a:ext cx="8394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3" name="Google Shape;583;g2d3d427e4b2_0_405"/>
          <p:cNvCxnSpPr>
            <a:stCxn id="579" idx="6"/>
            <a:endCxn id="572" idx="1"/>
          </p:cNvCxnSpPr>
          <p:nvPr/>
        </p:nvCxnSpPr>
        <p:spPr>
          <a:xfrm>
            <a:off x="4178944" y="-2437512"/>
            <a:ext cx="947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4" name="Google Shape;584;g2d3d427e4b2_0_405"/>
          <p:cNvSpPr/>
          <p:nvPr/>
        </p:nvSpPr>
        <p:spPr>
          <a:xfrm>
            <a:off x="590938" y="-2618362"/>
            <a:ext cx="2125200" cy="212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2d3d427e4b2_0_405"/>
          <p:cNvSpPr/>
          <p:nvPr/>
        </p:nvSpPr>
        <p:spPr>
          <a:xfrm>
            <a:off x="1104368" y="-2064279"/>
            <a:ext cx="1485900" cy="14859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Perfil Ideal de Cliente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(ICP)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d3d427e4b2_0_405"/>
          <p:cNvSpPr/>
          <p:nvPr/>
        </p:nvSpPr>
        <p:spPr>
          <a:xfrm>
            <a:off x="1488139" y="-1528920"/>
            <a:ext cx="896700" cy="8967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que interage com sua marca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Novo / Frio / Quente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2d3d427e4b2_0_405"/>
          <p:cNvSpPr/>
          <p:nvPr/>
        </p:nvSpPr>
        <p:spPr>
          <a:xfrm>
            <a:off x="5215063" y="2291485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8" name="Google Shape;588;g2d3d427e4b2_0_405"/>
          <p:cNvCxnSpPr>
            <a:stCxn id="562" idx="6"/>
            <a:endCxn id="587" idx="3"/>
          </p:cNvCxnSpPr>
          <p:nvPr/>
        </p:nvCxnSpPr>
        <p:spPr>
          <a:xfrm flipH="1" rot="10800000">
            <a:off x="4368575" y="2923566"/>
            <a:ext cx="954900" cy="6285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9" name="Google Shape;589;g2d3d427e4b2_0_405"/>
          <p:cNvCxnSpPr>
            <a:stCxn id="567" idx="6"/>
            <a:endCxn id="587" idx="2"/>
          </p:cNvCxnSpPr>
          <p:nvPr/>
        </p:nvCxnSpPr>
        <p:spPr>
          <a:xfrm flipH="1" rot="10800000">
            <a:off x="4375794" y="2661908"/>
            <a:ext cx="839400" cy="96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0" name="Google Shape;590;g2d3d427e4b2_0_405"/>
          <p:cNvCxnSpPr>
            <a:stCxn id="566" idx="2"/>
            <a:endCxn id="587" idx="5"/>
          </p:cNvCxnSpPr>
          <p:nvPr/>
        </p:nvCxnSpPr>
        <p:spPr>
          <a:xfrm rot="10800000">
            <a:off x="5847340" y="2923825"/>
            <a:ext cx="898800" cy="6294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91" name="Google Shape;591;g2d3d427e4b2_0_405"/>
          <p:cNvSpPr/>
          <p:nvPr/>
        </p:nvSpPr>
        <p:spPr>
          <a:xfrm>
            <a:off x="5215063" y="4064510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g2d3d427e4b2_0_405"/>
          <p:cNvSpPr/>
          <p:nvPr/>
        </p:nvSpPr>
        <p:spPr>
          <a:xfrm>
            <a:off x="3627875" y="4063391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3" name="Google Shape;593;g2d3d427e4b2_0_405"/>
          <p:cNvCxnSpPr>
            <a:endCxn id="592" idx="1"/>
          </p:cNvCxnSpPr>
          <p:nvPr/>
        </p:nvCxnSpPr>
        <p:spPr>
          <a:xfrm>
            <a:off x="2916748" y="3565564"/>
            <a:ext cx="819600" cy="6063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4" name="Google Shape;594;g2d3d427e4b2_0_405"/>
          <p:cNvCxnSpPr>
            <a:stCxn id="592" idx="6"/>
            <a:endCxn id="561" idx="3"/>
          </p:cNvCxnSpPr>
          <p:nvPr/>
        </p:nvCxnSpPr>
        <p:spPr>
          <a:xfrm flipH="1" rot="10800000">
            <a:off x="4368575" y="3815141"/>
            <a:ext cx="954900" cy="6186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5" name="Google Shape;595;g2d3d427e4b2_0_405"/>
          <p:cNvCxnSpPr>
            <a:stCxn id="592" idx="6"/>
            <a:endCxn id="591" idx="2"/>
          </p:cNvCxnSpPr>
          <p:nvPr/>
        </p:nvCxnSpPr>
        <p:spPr>
          <a:xfrm>
            <a:off x="4368575" y="4433741"/>
            <a:ext cx="8466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g2d3d427e4b2_0_405"/>
          <p:cNvCxnSpPr>
            <a:endCxn id="591" idx="1"/>
          </p:cNvCxnSpPr>
          <p:nvPr/>
        </p:nvCxnSpPr>
        <p:spPr>
          <a:xfrm>
            <a:off x="4368636" y="3551983"/>
            <a:ext cx="954900" cy="6210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g2d3d427e4b2_0_405"/>
          <p:cNvCxnSpPr>
            <a:stCxn id="566" idx="2"/>
            <a:endCxn id="591" idx="7"/>
          </p:cNvCxnSpPr>
          <p:nvPr/>
        </p:nvCxnSpPr>
        <p:spPr>
          <a:xfrm flipH="1">
            <a:off x="5847340" y="3553225"/>
            <a:ext cx="8988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98" name="Google Shape;598;g2d3d427e4b2_0_405"/>
          <p:cNvSpPr txBox="1"/>
          <p:nvPr>
            <p:ph type="title"/>
          </p:nvPr>
        </p:nvSpPr>
        <p:spPr>
          <a:xfrm>
            <a:off x="530475" y="211881"/>
            <a:ext cx="4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EFEITOS DE CRESCIMENTO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99" name="Google Shape;599;g2d3d427e4b2_0_405"/>
          <p:cNvGrpSpPr/>
          <p:nvPr/>
        </p:nvGrpSpPr>
        <p:grpSpPr>
          <a:xfrm>
            <a:off x="867163" y="2144665"/>
            <a:ext cx="2125200" cy="2125200"/>
            <a:chOff x="867163" y="2144665"/>
            <a:chExt cx="2125200" cy="2125200"/>
          </a:xfrm>
        </p:grpSpPr>
        <p:sp>
          <p:nvSpPr>
            <p:cNvPr id="600" name="Google Shape;600;g2d3d427e4b2_0_405"/>
            <p:cNvSpPr/>
            <p:nvPr/>
          </p:nvSpPr>
          <p:spPr>
            <a:xfrm>
              <a:off x="1319000" y="2448421"/>
              <a:ext cx="1670100" cy="1670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Addressable Market</a:t>
              </a:r>
              <a:b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PÚBLICO / POSSÍVEIS CLIENTES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2d3d427e4b2_0_405"/>
            <p:cNvSpPr/>
            <p:nvPr/>
          </p:nvSpPr>
          <p:spPr>
            <a:xfrm>
              <a:off x="867163" y="2144665"/>
              <a:ext cx="2125200" cy="21252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012" scaled="0"/>
            </a:gradFill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TAM</a:t>
              </a:r>
              <a:endPara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2" name="Google Shape;602;g2d3d427e4b2_0_405"/>
            <p:cNvSpPr/>
            <p:nvPr/>
          </p:nvSpPr>
          <p:spPr>
            <a:xfrm>
              <a:off x="1319000" y="2713350"/>
              <a:ext cx="1547400" cy="15474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10800025" scaled="0"/>
            </a:gradFill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Perfil Ideal de Cliente</a:t>
              </a:r>
              <a:endPara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1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(ICP)</a:t>
              </a:r>
              <a:endParaRPr b="1" i="1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3" name="Google Shape;603;g2d3d427e4b2_0_405"/>
            <p:cNvSpPr/>
            <p:nvPr/>
          </p:nvSpPr>
          <p:spPr>
            <a:xfrm>
              <a:off x="1706176" y="3270600"/>
              <a:ext cx="954900" cy="9363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012" scaled="0"/>
            </a:gra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Público que interage com sua marca</a:t>
              </a:r>
              <a:endParaRPr b="1" i="0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1" lang="en" sz="7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Novo / Frio / Quente</a:t>
              </a:r>
              <a:endParaRPr b="0" i="1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d3d427e4b2_0_453"/>
          <p:cNvSpPr/>
          <p:nvPr/>
        </p:nvSpPr>
        <p:spPr>
          <a:xfrm>
            <a:off x="0" y="1341900"/>
            <a:ext cx="9144000" cy="4334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2d3d427e4b2_0_453"/>
          <p:cNvSpPr txBox="1"/>
          <p:nvPr>
            <p:ph type="title"/>
          </p:nvPr>
        </p:nvSpPr>
        <p:spPr>
          <a:xfrm>
            <a:off x="530475" y="641575"/>
            <a:ext cx="518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cada estágio de crescimento, implementa-se</a:t>
            </a:r>
            <a:b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novos recursos ou aumenta os recursos existentes</a:t>
            </a:r>
            <a:endParaRPr i="1" sz="12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g2d3d427e4b2_0_453"/>
          <p:cNvSpPr/>
          <p:nvPr/>
        </p:nvSpPr>
        <p:spPr>
          <a:xfrm>
            <a:off x="5215063" y="3272922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g2d3d427e4b2_0_453"/>
          <p:cNvSpPr/>
          <p:nvPr/>
        </p:nvSpPr>
        <p:spPr>
          <a:xfrm>
            <a:off x="3627875" y="3271803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2" name="Google Shape;612;g2d3d427e4b2_0_453"/>
          <p:cNvCxnSpPr>
            <a:endCxn id="611" idx="2"/>
          </p:cNvCxnSpPr>
          <p:nvPr/>
        </p:nvCxnSpPr>
        <p:spPr>
          <a:xfrm flipH="1" rot="10800000">
            <a:off x="2909675" y="3642153"/>
            <a:ext cx="7182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13" name="Google Shape;613;g2d3d427e4b2_0_453"/>
          <p:cNvCxnSpPr>
            <a:stCxn id="611" idx="6"/>
            <a:endCxn id="610" idx="2"/>
          </p:cNvCxnSpPr>
          <p:nvPr/>
        </p:nvCxnSpPr>
        <p:spPr>
          <a:xfrm>
            <a:off x="4368575" y="3642153"/>
            <a:ext cx="8466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14" name="Google Shape;614;g2d3d427e4b2_0_453"/>
          <p:cNvCxnSpPr>
            <a:stCxn id="610" idx="6"/>
            <a:endCxn id="615" idx="2"/>
          </p:cNvCxnSpPr>
          <p:nvPr/>
        </p:nvCxnSpPr>
        <p:spPr>
          <a:xfrm>
            <a:off x="5955763" y="3643272"/>
            <a:ext cx="790500" cy="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5" name="Google Shape;615;g2d3d427e4b2_0_453"/>
          <p:cNvSpPr/>
          <p:nvPr/>
        </p:nvSpPr>
        <p:spPr>
          <a:xfrm>
            <a:off x="6746140" y="3215062"/>
            <a:ext cx="856200" cy="8565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g2d3d427e4b2_0_453"/>
          <p:cNvSpPr/>
          <p:nvPr/>
        </p:nvSpPr>
        <p:spPr>
          <a:xfrm>
            <a:off x="1042775" y="-2390806"/>
            <a:ext cx="1670100" cy="16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Addressable Market</a:t>
            </a:r>
            <a:b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/ POSSÍVEIS CLIENTES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2d3d427e4b2_0_453"/>
          <p:cNvSpPr/>
          <p:nvPr/>
        </p:nvSpPr>
        <p:spPr>
          <a:xfrm>
            <a:off x="5018213" y="-280674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d3d427e4b2_0_453"/>
          <p:cNvSpPr/>
          <p:nvPr/>
        </p:nvSpPr>
        <p:spPr>
          <a:xfrm>
            <a:off x="5018213" y="-1926185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d3d427e4b2_0_453"/>
          <p:cNvSpPr/>
          <p:nvPr/>
        </p:nvSpPr>
        <p:spPr>
          <a:xfrm>
            <a:off x="3431025" y="-192730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g2d3d427e4b2_0_453"/>
          <p:cNvCxnSpPr>
            <a:stCxn id="616" idx="6"/>
            <a:endCxn id="619" idx="2"/>
          </p:cNvCxnSpPr>
          <p:nvPr/>
        </p:nvCxnSpPr>
        <p:spPr>
          <a:xfrm flipH="1" rot="10800000">
            <a:off x="2712875" y="-1556956"/>
            <a:ext cx="7182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1" name="Google Shape;621;g2d3d427e4b2_0_453"/>
          <p:cNvCxnSpPr>
            <a:stCxn id="619" idx="6"/>
            <a:endCxn id="618" idx="2"/>
          </p:cNvCxnSpPr>
          <p:nvPr/>
        </p:nvCxnSpPr>
        <p:spPr>
          <a:xfrm>
            <a:off x="4171725" y="-1556954"/>
            <a:ext cx="8466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2" name="Google Shape;622;g2d3d427e4b2_0_453"/>
          <p:cNvCxnSpPr>
            <a:stCxn id="618" idx="6"/>
            <a:endCxn id="623" idx="2"/>
          </p:cNvCxnSpPr>
          <p:nvPr/>
        </p:nvCxnSpPr>
        <p:spPr>
          <a:xfrm>
            <a:off x="5758913" y="-1555835"/>
            <a:ext cx="790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23" name="Google Shape;623;g2d3d427e4b2_0_453"/>
          <p:cNvSpPr/>
          <p:nvPr/>
        </p:nvSpPr>
        <p:spPr>
          <a:xfrm>
            <a:off x="6549290" y="-1984045"/>
            <a:ext cx="856200" cy="856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CLIENTES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g2d3d427e4b2_0_453"/>
          <p:cNvCxnSpPr>
            <a:stCxn id="619" idx="6"/>
            <a:endCxn id="617" idx="3"/>
          </p:cNvCxnSpPr>
          <p:nvPr/>
        </p:nvCxnSpPr>
        <p:spPr>
          <a:xfrm flipH="1" rot="10800000">
            <a:off x="4171725" y="-2174654"/>
            <a:ext cx="954900" cy="617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25" name="Google Shape;625;g2d3d427e4b2_0_453"/>
          <p:cNvSpPr/>
          <p:nvPr/>
        </p:nvSpPr>
        <p:spPr>
          <a:xfrm>
            <a:off x="3438244" y="-2807862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g2d3d427e4b2_0_453"/>
          <p:cNvCxnSpPr>
            <a:stCxn id="616" idx="6"/>
            <a:endCxn id="625" idx="3"/>
          </p:cNvCxnSpPr>
          <p:nvPr/>
        </p:nvCxnSpPr>
        <p:spPr>
          <a:xfrm flipH="1" rot="10800000">
            <a:off x="2712875" y="-2175556"/>
            <a:ext cx="833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g2d3d427e4b2_0_453"/>
          <p:cNvCxnSpPr>
            <a:stCxn id="623" idx="2"/>
            <a:endCxn id="617" idx="5"/>
          </p:cNvCxnSpPr>
          <p:nvPr/>
        </p:nvCxnSpPr>
        <p:spPr>
          <a:xfrm rot="10800000">
            <a:off x="5650490" y="-2174395"/>
            <a:ext cx="898800" cy="61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g2d3d427e4b2_0_453"/>
          <p:cNvCxnSpPr>
            <a:stCxn id="625" idx="6"/>
            <a:endCxn id="617" idx="2"/>
          </p:cNvCxnSpPr>
          <p:nvPr/>
        </p:nvCxnSpPr>
        <p:spPr>
          <a:xfrm>
            <a:off x="4178944" y="-2437512"/>
            <a:ext cx="8394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g2d3d427e4b2_0_453"/>
          <p:cNvCxnSpPr>
            <a:stCxn id="625" idx="6"/>
            <a:endCxn id="618" idx="1"/>
          </p:cNvCxnSpPr>
          <p:nvPr/>
        </p:nvCxnSpPr>
        <p:spPr>
          <a:xfrm>
            <a:off x="4178944" y="-2437512"/>
            <a:ext cx="947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0" name="Google Shape;630;g2d3d427e4b2_0_453"/>
          <p:cNvSpPr/>
          <p:nvPr/>
        </p:nvSpPr>
        <p:spPr>
          <a:xfrm>
            <a:off x="590938" y="-2618362"/>
            <a:ext cx="2125200" cy="212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d3d427e4b2_0_453"/>
          <p:cNvSpPr/>
          <p:nvPr/>
        </p:nvSpPr>
        <p:spPr>
          <a:xfrm>
            <a:off x="1104368" y="-2064279"/>
            <a:ext cx="1485900" cy="14859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Perfil Ideal de Cliente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(ICP)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2d3d427e4b2_0_453"/>
          <p:cNvSpPr/>
          <p:nvPr/>
        </p:nvSpPr>
        <p:spPr>
          <a:xfrm>
            <a:off x="1488139" y="-1528920"/>
            <a:ext cx="896700" cy="8967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que interage com sua marca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Novo / Frio / Quente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3" name="Google Shape;633;g2d3d427e4b2_0_453"/>
          <p:cNvCxnSpPr>
            <a:stCxn id="611" idx="6"/>
          </p:cNvCxnSpPr>
          <p:nvPr/>
        </p:nvCxnSpPr>
        <p:spPr>
          <a:xfrm flipH="1" rot="10800000">
            <a:off x="4368575" y="3013653"/>
            <a:ext cx="954900" cy="6285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4" name="Google Shape;634;g2d3d427e4b2_0_453"/>
          <p:cNvCxnSpPr>
            <a:stCxn id="615" idx="2"/>
            <a:endCxn id="635" idx="5"/>
          </p:cNvCxnSpPr>
          <p:nvPr/>
        </p:nvCxnSpPr>
        <p:spPr>
          <a:xfrm rot="10800000">
            <a:off x="6108640" y="2936512"/>
            <a:ext cx="637500" cy="706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6" name="Google Shape;636;g2d3d427e4b2_0_453"/>
          <p:cNvSpPr/>
          <p:nvPr/>
        </p:nvSpPr>
        <p:spPr>
          <a:xfrm>
            <a:off x="5215063" y="4154597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g2d3d427e4b2_0_453"/>
          <p:cNvSpPr/>
          <p:nvPr/>
        </p:nvSpPr>
        <p:spPr>
          <a:xfrm>
            <a:off x="3627875" y="4153478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8" name="Google Shape;638;g2d3d427e4b2_0_453"/>
          <p:cNvCxnSpPr>
            <a:endCxn id="637" idx="1"/>
          </p:cNvCxnSpPr>
          <p:nvPr/>
        </p:nvCxnSpPr>
        <p:spPr>
          <a:xfrm>
            <a:off x="2916748" y="3655651"/>
            <a:ext cx="819600" cy="6063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9" name="Google Shape;639;g2d3d427e4b2_0_453"/>
          <p:cNvCxnSpPr>
            <a:stCxn id="637" idx="6"/>
            <a:endCxn id="610" idx="3"/>
          </p:cNvCxnSpPr>
          <p:nvPr/>
        </p:nvCxnSpPr>
        <p:spPr>
          <a:xfrm flipH="1" rot="10800000">
            <a:off x="4368575" y="3905228"/>
            <a:ext cx="954900" cy="6186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0" name="Google Shape;640;g2d3d427e4b2_0_453"/>
          <p:cNvCxnSpPr>
            <a:stCxn id="637" idx="6"/>
            <a:endCxn id="636" idx="2"/>
          </p:cNvCxnSpPr>
          <p:nvPr/>
        </p:nvCxnSpPr>
        <p:spPr>
          <a:xfrm>
            <a:off x="4368575" y="4523828"/>
            <a:ext cx="8466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1" name="Google Shape;641;g2d3d427e4b2_0_453"/>
          <p:cNvCxnSpPr>
            <a:endCxn id="636" idx="1"/>
          </p:cNvCxnSpPr>
          <p:nvPr/>
        </p:nvCxnSpPr>
        <p:spPr>
          <a:xfrm>
            <a:off x="4368636" y="3642070"/>
            <a:ext cx="954900" cy="6210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2" name="Google Shape;642;g2d3d427e4b2_0_453"/>
          <p:cNvCxnSpPr>
            <a:stCxn id="615" idx="2"/>
            <a:endCxn id="636" idx="7"/>
          </p:cNvCxnSpPr>
          <p:nvPr/>
        </p:nvCxnSpPr>
        <p:spPr>
          <a:xfrm flipH="1">
            <a:off x="5847340" y="3643312"/>
            <a:ext cx="8988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3" name="Google Shape;643;g2d3d427e4b2_0_453"/>
          <p:cNvSpPr/>
          <p:nvPr/>
        </p:nvSpPr>
        <p:spPr>
          <a:xfrm>
            <a:off x="5761963" y="438450"/>
            <a:ext cx="3067800" cy="392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2d3d427e4b2_0_453"/>
          <p:cNvSpPr txBox="1"/>
          <p:nvPr>
            <p:ph type="title"/>
          </p:nvPr>
        </p:nvSpPr>
        <p:spPr>
          <a:xfrm>
            <a:off x="5916613" y="505875"/>
            <a:ext cx="2758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500">
                <a:solidFill>
                  <a:srgbClr val="0E1A45"/>
                </a:solidFill>
                <a:latin typeface="Montserrat"/>
                <a:ea typeface="Montserrat"/>
                <a:cs typeface="Montserrat"/>
                <a:sym typeface="Montserrat"/>
              </a:rPr>
              <a:t>Para Trazer mais Clientes</a:t>
            </a:r>
            <a:endParaRPr b="1" sz="1500">
              <a:solidFill>
                <a:srgbClr val="0E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g2d3d427e4b2_0_453"/>
          <p:cNvSpPr/>
          <p:nvPr/>
        </p:nvSpPr>
        <p:spPr>
          <a:xfrm>
            <a:off x="5029469" y="1857208"/>
            <a:ext cx="1264500" cy="12645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000000">
                <a:alpha val="28627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g2d3d427e4b2_0_453"/>
          <p:cNvSpPr/>
          <p:nvPr/>
        </p:nvSpPr>
        <p:spPr>
          <a:xfrm>
            <a:off x="3440313" y="1846850"/>
            <a:ext cx="1282500" cy="12828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000000">
                <a:alpha val="28627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6" name="Google Shape;646;g2d3d427e4b2_0_453"/>
          <p:cNvCxnSpPr>
            <a:endCxn id="645" idx="3"/>
          </p:cNvCxnSpPr>
          <p:nvPr/>
        </p:nvCxnSpPr>
        <p:spPr>
          <a:xfrm flipH="1" rot="10800000">
            <a:off x="2915331" y="2941788"/>
            <a:ext cx="712800" cy="7059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7" name="Google Shape;647;g2d3d427e4b2_0_453"/>
          <p:cNvCxnSpPr>
            <a:stCxn id="645" idx="6"/>
            <a:endCxn id="635" idx="2"/>
          </p:cNvCxnSpPr>
          <p:nvPr/>
        </p:nvCxnSpPr>
        <p:spPr>
          <a:xfrm>
            <a:off x="4722813" y="2488250"/>
            <a:ext cx="3066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8" name="Google Shape;648;g2d3d427e4b2_0_453"/>
          <p:cNvCxnSpPr>
            <a:stCxn id="645" idx="6"/>
          </p:cNvCxnSpPr>
          <p:nvPr/>
        </p:nvCxnSpPr>
        <p:spPr>
          <a:xfrm>
            <a:off x="4722813" y="2488250"/>
            <a:ext cx="728400" cy="8079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9" name="Google Shape;649;g2d3d427e4b2_0_453"/>
          <p:cNvSpPr txBox="1"/>
          <p:nvPr>
            <p:ph type="title"/>
          </p:nvPr>
        </p:nvSpPr>
        <p:spPr>
          <a:xfrm>
            <a:off x="530475" y="211881"/>
            <a:ext cx="4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EFEITOS DE CRESCIMENTO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50" name="Google Shape;650;g2d3d427e4b2_0_453"/>
          <p:cNvGrpSpPr/>
          <p:nvPr/>
        </p:nvGrpSpPr>
        <p:grpSpPr>
          <a:xfrm>
            <a:off x="867163" y="2144665"/>
            <a:ext cx="2125200" cy="2125200"/>
            <a:chOff x="867163" y="2144665"/>
            <a:chExt cx="2125200" cy="2125200"/>
          </a:xfrm>
        </p:grpSpPr>
        <p:sp>
          <p:nvSpPr>
            <p:cNvPr id="651" name="Google Shape;651;g2d3d427e4b2_0_453"/>
            <p:cNvSpPr/>
            <p:nvPr/>
          </p:nvSpPr>
          <p:spPr>
            <a:xfrm>
              <a:off x="1319000" y="2448421"/>
              <a:ext cx="1670100" cy="1670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Addressable Market</a:t>
              </a:r>
              <a:b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PÚBLICO / POSSÍVEIS CLIENTES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2d3d427e4b2_0_453"/>
            <p:cNvSpPr/>
            <p:nvPr/>
          </p:nvSpPr>
          <p:spPr>
            <a:xfrm>
              <a:off x="867163" y="2144665"/>
              <a:ext cx="2125200" cy="21252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012" scaled="0"/>
            </a:gradFill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TAM</a:t>
              </a:r>
              <a:endPara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3" name="Google Shape;653;g2d3d427e4b2_0_453"/>
            <p:cNvSpPr/>
            <p:nvPr/>
          </p:nvSpPr>
          <p:spPr>
            <a:xfrm>
              <a:off x="1319000" y="2713350"/>
              <a:ext cx="1547400" cy="15474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10800025" scaled="0"/>
            </a:gradFill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Perfil Ideal de Cliente</a:t>
              </a:r>
              <a:endPara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1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(ICP)</a:t>
              </a:r>
              <a:endParaRPr b="1" i="1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4" name="Google Shape;654;g2d3d427e4b2_0_453"/>
            <p:cNvSpPr/>
            <p:nvPr/>
          </p:nvSpPr>
          <p:spPr>
            <a:xfrm>
              <a:off x="1706176" y="3270600"/>
              <a:ext cx="954900" cy="9363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012" scaled="0"/>
            </a:gra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Público que interage com sua marca</a:t>
              </a:r>
              <a:endParaRPr b="1" i="0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1" lang="en" sz="7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Novo / Frio / Quente</a:t>
              </a:r>
              <a:endParaRPr b="0" i="1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d3d427e4b2_0_503"/>
          <p:cNvSpPr/>
          <p:nvPr/>
        </p:nvSpPr>
        <p:spPr>
          <a:xfrm>
            <a:off x="0" y="1341900"/>
            <a:ext cx="9144000" cy="4334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2d3d427e4b2_0_503"/>
          <p:cNvSpPr txBox="1"/>
          <p:nvPr>
            <p:ph type="title"/>
          </p:nvPr>
        </p:nvSpPr>
        <p:spPr>
          <a:xfrm>
            <a:off x="530475" y="641575"/>
            <a:ext cx="518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cada estágio de crescimento, implementa-se</a:t>
            </a:r>
            <a:b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novos recursos ou aumenta os recursos existentes</a:t>
            </a:r>
            <a:endParaRPr i="1" sz="12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g2d3d427e4b2_0_503"/>
          <p:cNvSpPr/>
          <p:nvPr/>
        </p:nvSpPr>
        <p:spPr>
          <a:xfrm>
            <a:off x="5028674" y="2975038"/>
            <a:ext cx="1113600" cy="11136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g2d3d427e4b2_0_503"/>
          <p:cNvSpPr/>
          <p:nvPr/>
        </p:nvSpPr>
        <p:spPr>
          <a:xfrm>
            <a:off x="3627875" y="3244029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g2d3d427e4b2_0_503"/>
          <p:cNvSpPr/>
          <p:nvPr/>
        </p:nvSpPr>
        <p:spPr>
          <a:xfrm>
            <a:off x="6655536" y="2891355"/>
            <a:ext cx="1280700" cy="12810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g2d3d427e4b2_0_503"/>
          <p:cNvSpPr/>
          <p:nvPr/>
        </p:nvSpPr>
        <p:spPr>
          <a:xfrm>
            <a:off x="1042775" y="-2390806"/>
            <a:ext cx="1670100" cy="16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Addressable Market</a:t>
            </a:r>
            <a:b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/ POSSÍVEIS CLIENTES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2d3d427e4b2_0_503"/>
          <p:cNvSpPr/>
          <p:nvPr/>
        </p:nvSpPr>
        <p:spPr>
          <a:xfrm>
            <a:off x="5018213" y="-280674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2d3d427e4b2_0_503"/>
          <p:cNvSpPr/>
          <p:nvPr/>
        </p:nvSpPr>
        <p:spPr>
          <a:xfrm>
            <a:off x="5018213" y="-1926185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2d3d427e4b2_0_503"/>
          <p:cNvSpPr/>
          <p:nvPr/>
        </p:nvSpPr>
        <p:spPr>
          <a:xfrm>
            <a:off x="3431025" y="-192730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g2d3d427e4b2_0_503"/>
          <p:cNvCxnSpPr>
            <a:stCxn id="664" idx="6"/>
            <a:endCxn id="667" idx="2"/>
          </p:cNvCxnSpPr>
          <p:nvPr/>
        </p:nvCxnSpPr>
        <p:spPr>
          <a:xfrm flipH="1" rot="10800000">
            <a:off x="2712875" y="-1556956"/>
            <a:ext cx="7182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69" name="Google Shape;669;g2d3d427e4b2_0_503"/>
          <p:cNvCxnSpPr>
            <a:stCxn id="667" idx="6"/>
            <a:endCxn id="666" idx="2"/>
          </p:cNvCxnSpPr>
          <p:nvPr/>
        </p:nvCxnSpPr>
        <p:spPr>
          <a:xfrm>
            <a:off x="4171725" y="-1556954"/>
            <a:ext cx="8466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0" name="Google Shape;670;g2d3d427e4b2_0_503"/>
          <p:cNvCxnSpPr>
            <a:stCxn id="666" idx="6"/>
            <a:endCxn id="671" idx="2"/>
          </p:cNvCxnSpPr>
          <p:nvPr/>
        </p:nvCxnSpPr>
        <p:spPr>
          <a:xfrm>
            <a:off x="5758913" y="-1555835"/>
            <a:ext cx="790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1" name="Google Shape;671;g2d3d427e4b2_0_503"/>
          <p:cNvSpPr/>
          <p:nvPr/>
        </p:nvSpPr>
        <p:spPr>
          <a:xfrm>
            <a:off x="6549290" y="-1984045"/>
            <a:ext cx="856200" cy="856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CLIENTES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2" name="Google Shape;672;g2d3d427e4b2_0_503"/>
          <p:cNvCxnSpPr>
            <a:stCxn id="667" idx="6"/>
            <a:endCxn id="665" idx="3"/>
          </p:cNvCxnSpPr>
          <p:nvPr/>
        </p:nvCxnSpPr>
        <p:spPr>
          <a:xfrm flipH="1" rot="10800000">
            <a:off x="4171725" y="-2174654"/>
            <a:ext cx="954900" cy="617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3" name="Google Shape;673;g2d3d427e4b2_0_503"/>
          <p:cNvSpPr/>
          <p:nvPr/>
        </p:nvSpPr>
        <p:spPr>
          <a:xfrm>
            <a:off x="3438244" y="-2807862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4" name="Google Shape;674;g2d3d427e4b2_0_503"/>
          <p:cNvCxnSpPr>
            <a:stCxn id="664" idx="6"/>
            <a:endCxn id="673" idx="3"/>
          </p:cNvCxnSpPr>
          <p:nvPr/>
        </p:nvCxnSpPr>
        <p:spPr>
          <a:xfrm flipH="1" rot="10800000">
            <a:off x="2712875" y="-2175556"/>
            <a:ext cx="833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5" name="Google Shape;675;g2d3d427e4b2_0_503"/>
          <p:cNvCxnSpPr>
            <a:stCxn id="671" idx="2"/>
            <a:endCxn id="665" idx="5"/>
          </p:cNvCxnSpPr>
          <p:nvPr/>
        </p:nvCxnSpPr>
        <p:spPr>
          <a:xfrm rot="10800000">
            <a:off x="5650490" y="-2174395"/>
            <a:ext cx="898800" cy="61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6" name="Google Shape;676;g2d3d427e4b2_0_503"/>
          <p:cNvCxnSpPr>
            <a:stCxn id="673" idx="6"/>
            <a:endCxn id="665" idx="2"/>
          </p:cNvCxnSpPr>
          <p:nvPr/>
        </p:nvCxnSpPr>
        <p:spPr>
          <a:xfrm>
            <a:off x="4178944" y="-2437512"/>
            <a:ext cx="8394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77" name="Google Shape;677;g2d3d427e4b2_0_503"/>
          <p:cNvCxnSpPr>
            <a:stCxn id="673" idx="6"/>
            <a:endCxn id="666" idx="1"/>
          </p:cNvCxnSpPr>
          <p:nvPr/>
        </p:nvCxnSpPr>
        <p:spPr>
          <a:xfrm>
            <a:off x="4178944" y="-2437512"/>
            <a:ext cx="947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8" name="Google Shape;678;g2d3d427e4b2_0_503"/>
          <p:cNvSpPr/>
          <p:nvPr/>
        </p:nvSpPr>
        <p:spPr>
          <a:xfrm>
            <a:off x="590938" y="-2618362"/>
            <a:ext cx="2125200" cy="212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2d3d427e4b2_0_503"/>
          <p:cNvSpPr/>
          <p:nvPr/>
        </p:nvSpPr>
        <p:spPr>
          <a:xfrm>
            <a:off x="1104368" y="-2064279"/>
            <a:ext cx="1485900" cy="14859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Perfil Ideal de Cliente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(ICP)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2d3d427e4b2_0_503"/>
          <p:cNvSpPr/>
          <p:nvPr/>
        </p:nvSpPr>
        <p:spPr>
          <a:xfrm>
            <a:off x="1488139" y="-1528920"/>
            <a:ext cx="896700" cy="8967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que interage com sua marca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Novo / Frio / Quente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g2d3d427e4b2_0_503"/>
          <p:cNvGrpSpPr/>
          <p:nvPr/>
        </p:nvGrpSpPr>
        <p:grpSpPr>
          <a:xfrm>
            <a:off x="867163" y="2144665"/>
            <a:ext cx="2125200" cy="2125200"/>
            <a:chOff x="867163" y="2144665"/>
            <a:chExt cx="2125200" cy="2125200"/>
          </a:xfrm>
        </p:grpSpPr>
        <p:sp>
          <p:nvSpPr>
            <p:cNvPr id="682" name="Google Shape;682;g2d3d427e4b2_0_503"/>
            <p:cNvSpPr/>
            <p:nvPr/>
          </p:nvSpPr>
          <p:spPr>
            <a:xfrm>
              <a:off x="1319000" y="2448421"/>
              <a:ext cx="1670100" cy="1670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Addressable Market</a:t>
              </a:r>
              <a:br>
                <a:rPr b="1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PÚBLICO / POSSÍVEIS CLIENTES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2d3d427e4b2_0_503"/>
            <p:cNvSpPr/>
            <p:nvPr/>
          </p:nvSpPr>
          <p:spPr>
            <a:xfrm>
              <a:off x="867163" y="2144665"/>
              <a:ext cx="2125200" cy="21252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012" scaled="0"/>
            </a:gradFill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TAM</a:t>
              </a:r>
              <a:endPara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4" name="Google Shape;684;g2d3d427e4b2_0_503"/>
            <p:cNvSpPr/>
            <p:nvPr/>
          </p:nvSpPr>
          <p:spPr>
            <a:xfrm>
              <a:off x="1319000" y="2713350"/>
              <a:ext cx="1547400" cy="15474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10800025" scaled="0"/>
            </a:gradFill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Perfil Ideal de Cliente</a:t>
              </a:r>
              <a:endParaRPr b="1" i="0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1" lang="en" sz="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(ICP)</a:t>
              </a:r>
              <a:endParaRPr b="1" i="1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5" name="Google Shape;685;g2d3d427e4b2_0_503"/>
            <p:cNvSpPr/>
            <p:nvPr/>
          </p:nvSpPr>
          <p:spPr>
            <a:xfrm>
              <a:off x="1706176" y="3270600"/>
              <a:ext cx="954900" cy="9363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012" scaled="0"/>
            </a:gra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en" sz="7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Público que interage com sua marca</a:t>
              </a:r>
              <a:endParaRPr b="1" i="0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1" lang="en" sz="7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Novo / Frio / Quente</a:t>
              </a:r>
              <a:endParaRPr b="0" i="1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86" name="Google Shape;686;g2d3d427e4b2_0_503"/>
          <p:cNvSpPr/>
          <p:nvPr/>
        </p:nvSpPr>
        <p:spPr>
          <a:xfrm>
            <a:off x="5215063" y="4126823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g2d3d427e4b2_0_503"/>
          <p:cNvSpPr/>
          <p:nvPr/>
        </p:nvSpPr>
        <p:spPr>
          <a:xfrm>
            <a:off x="3627875" y="4125704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g2d3d427e4b2_0_503"/>
          <p:cNvSpPr/>
          <p:nvPr/>
        </p:nvSpPr>
        <p:spPr>
          <a:xfrm>
            <a:off x="5761963" y="438450"/>
            <a:ext cx="3067800" cy="392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E1A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2d3d427e4b2_0_503"/>
          <p:cNvSpPr txBox="1"/>
          <p:nvPr>
            <p:ph type="title"/>
          </p:nvPr>
        </p:nvSpPr>
        <p:spPr>
          <a:xfrm>
            <a:off x="5916613" y="505875"/>
            <a:ext cx="2758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500">
                <a:solidFill>
                  <a:srgbClr val="0E1A45"/>
                </a:solidFill>
                <a:latin typeface="Montserrat"/>
                <a:ea typeface="Montserrat"/>
                <a:cs typeface="Montserrat"/>
                <a:sym typeface="Montserrat"/>
              </a:rPr>
              <a:t>Para Gerar mais Caixa</a:t>
            </a:r>
            <a:endParaRPr b="1" sz="1500">
              <a:solidFill>
                <a:srgbClr val="0E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g2d3d427e4b2_0_503"/>
          <p:cNvSpPr/>
          <p:nvPr/>
        </p:nvSpPr>
        <p:spPr>
          <a:xfrm>
            <a:off x="5233613" y="2033575"/>
            <a:ext cx="856200" cy="8562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000000">
                <a:alpha val="28627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g2d3d427e4b2_0_503"/>
          <p:cNvSpPr/>
          <p:nvPr/>
        </p:nvSpPr>
        <p:spPr>
          <a:xfrm>
            <a:off x="3339537" y="1819075"/>
            <a:ext cx="1383300" cy="13836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000000">
                <a:alpha val="28627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2" name="Google Shape;692;g2d3d427e4b2_0_503"/>
          <p:cNvGrpSpPr/>
          <p:nvPr/>
        </p:nvGrpSpPr>
        <p:grpSpPr>
          <a:xfrm>
            <a:off x="2909675" y="2461675"/>
            <a:ext cx="3745899" cy="2035579"/>
            <a:chOff x="2909675" y="2461675"/>
            <a:chExt cx="3745899" cy="2035579"/>
          </a:xfrm>
        </p:grpSpPr>
        <p:cxnSp>
          <p:nvCxnSpPr>
            <p:cNvPr id="693" name="Google Shape;693;g2d3d427e4b2_0_503"/>
            <p:cNvCxnSpPr>
              <a:endCxn id="662" idx="2"/>
            </p:cNvCxnSpPr>
            <p:nvPr/>
          </p:nvCxnSpPr>
          <p:spPr>
            <a:xfrm flipH="1" rot="10800000">
              <a:off x="2909675" y="3614379"/>
              <a:ext cx="718200" cy="12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4" name="Google Shape;694;g2d3d427e4b2_0_503"/>
            <p:cNvCxnSpPr>
              <a:stCxn id="662" idx="6"/>
              <a:endCxn id="661" idx="2"/>
            </p:cNvCxnSpPr>
            <p:nvPr/>
          </p:nvCxnSpPr>
          <p:spPr>
            <a:xfrm flipH="1" rot="10800000">
              <a:off x="4368575" y="3531879"/>
              <a:ext cx="660000" cy="825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5" name="Google Shape;695;g2d3d427e4b2_0_503"/>
            <p:cNvCxnSpPr>
              <a:stCxn id="661" idx="6"/>
              <a:endCxn id="663" idx="2"/>
            </p:cNvCxnSpPr>
            <p:nvPr/>
          </p:nvCxnSpPr>
          <p:spPr>
            <a:xfrm>
              <a:off x="6142274" y="3531838"/>
              <a:ext cx="513300" cy="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6" name="Google Shape;696;g2d3d427e4b2_0_503"/>
            <p:cNvCxnSpPr>
              <a:stCxn id="662" idx="6"/>
              <a:endCxn id="690" idx="3"/>
            </p:cNvCxnSpPr>
            <p:nvPr/>
          </p:nvCxnSpPr>
          <p:spPr>
            <a:xfrm flipH="1" rot="10800000">
              <a:off x="4368575" y="2764479"/>
              <a:ext cx="990300" cy="8499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7" name="Google Shape;697;g2d3d427e4b2_0_503"/>
            <p:cNvCxnSpPr>
              <a:stCxn id="663" idx="2"/>
              <a:endCxn id="690" idx="5"/>
            </p:cNvCxnSpPr>
            <p:nvPr/>
          </p:nvCxnSpPr>
          <p:spPr>
            <a:xfrm rot="10800000">
              <a:off x="5964336" y="2764455"/>
              <a:ext cx="691200" cy="7674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8" name="Google Shape;698;g2d3d427e4b2_0_503"/>
            <p:cNvCxnSpPr>
              <a:endCxn id="687" idx="1"/>
            </p:cNvCxnSpPr>
            <p:nvPr/>
          </p:nvCxnSpPr>
          <p:spPr>
            <a:xfrm>
              <a:off x="2916748" y="3627877"/>
              <a:ext cx="819600" cy="6063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9" name="Google Shape;699;g2d3d427e4b2_0_503"/>
            <p:cNvCxnSpPr>
              <a:stCxn id="687" idx="6"/>
              <a:endCxn id="661" idx="3"/>
            </p:cNvCxnSpPr>
            <p:nvPr/>
          </p:nvCxnSpPr>
          <p:spPr>
            <a:xfrm flipH="1" rot="10800000">
              <a:off x="4368575" y="3925454"/>
              <a:ext cx="823200" cy="5706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00" name="Google Shape;700;g2d3d427e4b2_0_503"/>
            <p:cNvCxnSpPr>
              <a:stCxn id="687" idx="6"/>
              <a:endCxn id="686" idx="2"/>
            </p:cNvCxnSpPr>
            <p:nvPr/>
          </p:nvCxnSpPr>
          <p:spPr>
            <a:xfrm>
              <a:off x="4368575" y="4496054"/>
              <a:ext cx="846600" cy="12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01" name="Google Shape;701;g2d3d427e4b2_0_503"/>
            <p:cNvCxnSpPr>
              <a:endCxn id="686" idx="1"/>
            </p:cNvCxnSpPr>
            <p:nvPr/>
          </p:nvCxnSpPr>
          <p:spPr>
            <a:xfrm>
              <a:off x="4368636" y="3614296"/>
              <a:ext cx="954900" cy="6210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02" name="Google Shape;702;g2d3d427e4b2_0_503"/>
            <p:cNvCxnSpPr>
              <a:stCxn id="663" idx="2"/>
              <a:endCxn id="686" idx="7"/>
            </p:cNvCxnSpPr>
            <p:nvPr/>
          </p:nvCxnSpPr>
          <p:spPr>
            <a:xfrm flipH="1">
              <a:off x="5847336" y="3531855"/>
              <a:ext cx="808200" cy="7035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03" name="Google Shape;703;g2d3d427e4b2_0_503"/>
            <p:cNvCxnSpPr>
              <a:endCxn id="691" idx="3"/>
            </p:cNvCxnSpPr>
            <p:nvPr/>
          </p:nvCxnSpPr>
          <p:spPr>
            <a:xfrm flipH="1" rot="10800000">
              <a:off x="2915117" y="3000051"/>
              <a:ext cx="627000" cy="6171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04" name="Google Shape;704;g2d3d427e4b2_0_503"/>
            <p:cNvCxnSpPr>
              <a:stCxn id="691" idx="6"/>
              <a:endCxn id="690" idx="2"/>
            </p:cNvCxnSpPr>
            <p:nvPr/>
          </p:nvCxnSpPr>
          <p:spPr>
            <a:xfrm flipH="1" rot="10800000">
              <a:off x="4722837" y="2461675"/>
              <a:ext cx="510900" cy="492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05" name="Google Shape;705;g2d3d427e4b2_0_503"/>
            <p:cNvCxnSpPr>
              <a:stCxn id="691" idx="6"/>
              <a:endCxn id="661" idx="1"/>
            </p:cNvCxnSpPr>
            <p:nvPr/>
          </p:nvCxnSpPr>
          <p:spPr>
            <a:xfrm>
              <a:off x="4722837" y="2510875"/>
              <a:ext cx="468900" cy="627300"/>
            </a:xfrm>
            <a:prstGeom prst="straightConnector1">
              <a:avLst/>
            </a:prstGeom>
            <a:noFill/>
            <a:ln cap="flat" cmpd="sng" w="19050">
              <a:solidFill>
                <a:srgbClr val="0E1A45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706" name="Google Shape;706;g2d3d427e4b2_0_503"/>
          <p:cNvSpPr txBox="1"/>
          <p:nvPr>
            <p:ph type="title"/>
          </p:nvPr>
        </p:nvSpPr>
        <p:spPr>
          <a:xfrm>
            <a:off x="530475" y="211881"/>
            <a:ext cx="4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EFEITOS DE CRESCIMENTO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d3d427e4b2_0_554"/>
          <p:cNvSpPr/>
          <p:nvPr/>
        </p:nvSpPr>
        <p:spPr>
          <a:xfrm>
            <a:off x="0" y="1341900"/>
            <a:ext cx="9144000" cy="4334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2d3d427e4b2_0_554"/>
          <p:cNvSpPr txBox="1"/>
          <p:nvPr>
            <p:ph type="title"/>
          </p:nvPr>
        </p:nvSpPr>
        <p:spPr>
          <a:xfrm>
            <a:off x="530475" y="641575"/>
            <a:ext cx="5181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cada estágio de crescimento, implementa-se</a:t>
            </a:r>
            <a:b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2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novos recursos ou aumenta os recursos existentes</a:t>
            </a:r>
            <a:endParaRPr i="1" sz="12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g2d3d427e4b2_0_554"/>
          <p:cNvSpPr/>
          <p:nvPr/>
        </p:nvSpPr>
        <p:spPr>
          <a:xfrm>
            <a:off x="5259013" y="3121548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4" name="Google Shape;714;g2d3d427e4b2_0_554"/>
          <p:cNvCxnSpPr>
            <a:endCxn id="715" idx="2"/>
          </p:cNvCxnSpPr>
          <p:nvPr/>
        </p:nvCxnSpPr>
        <p:spPr>
          <a:xfrm flipH="1" rot="10800000">
            <a:off x="2750200" y="3490748"/>
            <a:ext cx="7182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6" name="Google Shape;716;g2d3d427e4b2_0_554"/>
          <p:cNvCxnSpPr>
            <a:stCxn id="715" idx="6"/>
            <a:endCxn id="713" idx="2"/>
          </p:cNvCxnSpPr>
          <p:nvPr/>
        </p:nvCxnSpPr>
        <p:spPr>
          <a:xfrm>
            <a:off x="4615900" y="3490748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7" name="Google Shape;717;g2d3d427e4b2_0_554"/>
          <p:cNvCxnSpPr>
            <a:stCxn id="713" idx="6"/>
            <a:endCxn id="718" idx="2"/>
          </p:cNvCxnSpPr>
          <p:nvPr/>
        </p:nvCxnSpPr>
        <p:spPr>
          <a:xfrm>
            <a:off x="5999713" y="3491898"/>
            <a:ext cx="598800" cy="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18" name="Google Shape;718;g2d3d427e4b2_0_554"/>
          <p:cNvSpPr/>
          <p:nvPr/>
        </p:nvSpPr>
        <p:spPr>
          <a:xfrm>
            <a:off x="6598554" y="2872105"/>
            <a:ext cx="1239300" cy="12396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g2d3d427e4b2_0_554"/>
          <p:cNvSpPr/>
          <p:nvPr/>
        </p:nvSpPr>
        <p:spPr>
          <a:xfrm>
            <a:off x="3679044" y="2239871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0" name="Google Shape;720;g2d3d427e4b2_0_554"/>
          <p:cNvCxnSpPr>
            <a:endCxn id="719" idx="3"/>
          </p:cNvCxnSpPr>
          <p:nvPr/>
        </p:nvCxnSpPr>
        <p:spPr>
          <a:xfrm flipH="1" rot="10800000">
            <a:off x="2953817" y="2872098"/>
            <a:ext cx="8337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1" name="Google Shape;721;g2d3d427e4b2_0_554"/>
          <p:cNvCxnSpPr>
            <a:stCxn id="719" idx="6"/>
            <a:endCxn id="713" idx="1"/>
          </p:cNvCxnSpPr>
          <p:nvPr/>
        </p:nvCxnSpPr>
        <p:spPr>
          <a:xfrm>
            <a:off x="4419744" y="2610221"/>
            <a:ext cx="947700" cy="6198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22" name="Google Shape;722;g2d3d427e4b2_0_554"/>
          <p:cNvSpPr/>
          <p:nvPr/>
        </p:nvSpPr>
        <p:spPr>
          <a:xfrm>
            <a:off x="1042775" y="-2390806"/>
            <a:ext cx="1670100" cy="16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Addressable Market</a:t>
            </a:r>
            <a:b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/ POSSÍVEIS CLIENTES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2d3d427e4b2_0_554"/>
          <p:cNvSpPr/>
          <p:nvPr/>
        </p:nvSpPr>
        <p:spPr>
          <a:xfrm>
            <a:off x="5018213" y="-280674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2d3d427e4b2_0_554"/>
          <p:cNvSpPr/>
          <p:nvPr/>
        </p:nvSpPr>
        <p:spPr>
          <a:xfrm>
            <a:off x="5018213" y="-1926185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2d3d427e4b2_0_554"/>
          <p:cNvSpPr/>
          <p:nvPr/>
        </p:nvSpPr>
        <p:spPr>
          <a:xfrm>
            <a:off x="3431025" y="-1927304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6" name="Google Shape;726;g2d3d427e4b2_0_554"/>
          <p:cNvCxnSpPr>
            <a:stCxn id="722" idx="6"/>
            <a:endCxn id="725" idx="2"/>
          </p:cNvCxnSpPr>
          <p:nvPr/>
        </p:nvCxnSpPr>
        <p:spPr>
          <a:xfrm flipH="1" rot="10800000">
            <a:off x="2712875" y="-1556956"/>
            <a:ext cx="7182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7" name="Google Shape;727;g2d3d427e4b2_0_554"/>
          <p:cNvCxnSpPr>
            <a:stCxn id="725" idx="6"/>
            <a:endCxn id="724" idx="2"/>
          </p:cNvCxnSpPr>
          <p:nvPr/>
        </p:nvCxnSpPr>
        <p:spPr>
          <a:xfrm>
            <a:off x="4171725" y="-1556954"/>
            <a:ext cx="8466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28" name="Google Shape;728;g2d3d427e4b2_0_554"/>
          <p:cNvCxnSpPr>
            <a:stCxn id="724" idx="6"/>
            <a:endCxn id="729" idx="2"/>
          </p:cNvCxnSpPr>
          <p:nvPr/>
        </p:nvCxnSpPr>
        <p:spPr>
          <a:xfrm>
            <a:off x="5758913" y="-1555835"/>
            <a:ext cx="790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29" name="Google Shape;729;g2d3d427e4b2_0_554"/>
          <p:cNvSpPr/>
          <p:nvPr/>
        </p:nvSpPr>
        <p:spPr>
          <a:xfrm>
            <a:off x="6549290" y="-1984045"/>
            <a:ext cx="856200" cy="8565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CLIENTES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g2d3d427e4b2_0_554"/>
          <p:cNvCxnSpPr>
            <a:stCxn id="725" idx="6"/>
            <a:endCxn id="723" idx="3"/>
          </p:cNvCxnSpPr>
          <p:nvPr/>
        </p:nvCxnSpPr>
        <p:spPr>
          <a:xfrm flipH="1" rot="10800000">
            <a:off x="4171725" y="-2174654"/>
            <a:ext cx="954900" cy="617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31" name="Google Shape;731;g2d3d427e4b2_0_554"/>
          <p:cNvSpPr/>
          <p:nvPr/>
        </p:nvSpPr>
        <p:spPr>
          <a:xfrm>
            <a:off x="3438244" y="-2807862"/>
            <a:ext cx="740700" cy="74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2" name="Google Shape;732;g2d3d427e4b2_0_554"/>
          <p:cNvCxnSpPr>
            <a:stCxn id="722" idx="6"/>
            <a:endCxn id="731" idx="3"/>
          </p:cNvCxnSpPr>
          <p:nvPr/>
        </p:nvCxnSpPr>
        <p:spPr>
          <a:xfrm flipH="1" rot="10800000">
            <a:off x="2712875" y="-2175556"/>
            <a:ext cx="833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3" name="Google Shape;733;g2d3d427e4b2_0_554"/>
          <p:cNvCxnSpPr>
            <a:stCxn id="729" idx="2"/>
            <a:endCxn id="723" idx="5"/>
          </p:cNvCxnSpPr>
          <p:nvPr/>
        </p:nvCxnSpPr>
        <p:spPr>
          <a:xfrm rot="10800000">
            <a:off x="5650490" y="-2174395"/>
            <a:ext cx="898800" cy="61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4" name="Google Shape;734;g2d3d427e4b2_0_554"/>
          <p:cNvCxnSpPr>
            <a:stCxn id="731" idx="6"/>
            <a:endCxn id="723" idx="2"/>
          </p:cNvCxnSpPr>
          <p:nvPr/>
        </p:nvCxnSpPr>
        <p:spPr>
          <a:xfrm>
            <a:off x="4178944" y="-2437512"/>
            <a:ext cx="839400" cy="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5" name="Google Shape;735;g2d3d427e4b2_0_554"/>
          <p:cNvCxnSpPr>
            <a:stCxn id="731" idx="6"/>
            <a:endCxn id="724" idx="1"/>
          </p:cNvCxnSpPr>
          <p:nvPr/>
        </p:nvCxnSpPr>
        <p:spPr>
          <a:xfrm>
            <a:off x="4178944" y="-2437512"/>
            <a:ext cx="947700" cy="619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36" name="Google Shape;736;g2d3d427e4b2_0_554"/>
          <p:cNvSpPr/>
          <p:nvPr/>
        </p:nvSpPr>
        <p:spPr>
          <a:xfrm>
            <a:off x="590938" y="-2618362"/>
            <a:ext cx="2125200" cy="212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2d3d427e4b2_0_554"/>
          <p:cNvSpPr/>
          <p:nvPr/>
        </p:nvSpPr>
        <p:spPr>
          <a:xfrm>
            <a:off x="1104368" y="-2064279"/>
            <a:ext cx="1485900" cy="14859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Perfil Ideal de Cliente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(ICP)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2d3d427e4b2_0_554"/>
          <p:cNvSpPr/>
          <p:nvPr/>
        </p:nvSpPr>
        <p:spPr>
          <a:xfrm>
            <a:off x="1488139" y="-1528920"/>
            <a:ext cx="896700" cy="8967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que interage com sua marca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Novo / Frio / Quente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2d3d427e4b2_0_554"/>
          <p:cNvSpPr/>
          <p:nvPr/>
        </p:nvSpPr>
        <p:spPr>
          <a:xfrm>
            <a:off x="5055612" y="2026782"/>
            <a:ext cx="1147500" cy="11475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0" name="Google Shape;740;g2d3d427e4b2_0_554"/>
          <p:cNvCxnSpPr>
            <a:stCxn id="715" idx="6"/>
            <a:endCxn id="739" idx="3"/>
          </p:cNvCxnSpPr>
          <p:nvPr/>
        </p:nvCxnSpPr>
        <p:spPr>
          <a:xfrm flipH="1" rot="10800000">
            <a:off x="4615900" y="3006248"/>
            <a:ext cx="607800" cy="4845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1" name="Google Shape;741;g2d3d427e4b2_0_554"/>
          <p:cNvCxnSpPr>
            <a:stCxn id="719" idx="6"/>
            <a:endCxn id="739" idx="2"/>
          </p:cNvCxnSpPr>
          <p:nvPr/>
        </p:nvCxnSpPr>
        <p:spPr>
          <a:xfrm flipH="1" rot="10800000">
            <a:off x="4419744" y="2600621"/>
            <a:ext cx="636000" cy="96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2" name="Google Shape;742;g2d3d427e4b2_0_554"/>
          <p:cNvCxnSpPr>
            <a:stCxn id="718" idx="2"/>
            <a:endCxn id="739" idx="5"/>
          </p:cNvCxnSpPr>
          <p:nvPr/>
        </p:nvCxnSpPr>
        <p:spPr>
          <a:xfrm rot="10800000">
            <a:off x="6035154" y="3006205"/>
            <a:ext cx="563400" cy="4857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43" name="Google Shape;743;g2d3d427e4b2_0_554"/>
          <p:cNvSpPr/>
          <p:nvPr/>
        </p:nvSpPr>
        <p:spPr>
          <a:xfrm>
            <a:off x="5055612" y="3799826"/>
            <a:ext cx="1147500" cy="11475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4" name="Google Shape;744;g2d3d427e4b2_0_554"/>
          <p:cNvCxnSpPr>
            <a:endCxn id="743" idx="1"/>
          </p:cNvCxnSpPr>
          <p:nvPr/>
        </p:nvCxnSpPr>
        <p:spPr>
          <a:xfrm>
            <a:off x="4268759" y="3346873"/>
            <a:ext cx="954900" cy="6210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45" name="Google Shape;745;g2d3d427e4b2_0_554"/>
          <p:cNvSpPr/>
          <p:nvPr/>
        </p:nvSpPr>
        <p:spPr>
          <a:xfrm>
            <a:off x="3671825" y="4002104"/>
            <a:ext cx="740700" cy="7407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g2d3d427e4b2_0_554"/>
          <p:cNvSpPr/>
          <p:nvPr/>
        </p:nvSpPr>
        <p:spPr>
          <a:xfrm>
            <a:off x="3468400" y="2916998"/>
            <a:ext cx="1147500" cy="1147500"/>
          </a:xfrm>
          <a:prstGeom prst="ellipse">
            <a:avLst/>
          </a:prstGeom>
          <a:solidFill>
            <a:srgbClr val="7EB6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6" name="Google Shape;746;g2d3d427e4b2_0_554"/>
          <p:cNvCxnSpPr>
            <a:endCxn id="745" idx="1"/>
          </p:cNvCxnSpPr>
          <p:nvPr/>
        </p:nvCxnSpPr>
        <p:spPr>
          <a:xfrm>
            <a:off x="2960698" y="3504277"/>
            <a:ext cx="819600" cy="6063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7" name="Google Shape;747;g2d3d427e4b2_0_554"/>
          <p:cNvCxnSpPr>
            <a:stCxn id="745" idx="6"/>
            <a:endCxn id="713" idx="3"/>
          </p:cNvCxnSpPr>
          <p:nvPr/>
        </p:nvCxnSpPr>
        <p:spPr>
          <a:xfrm flipH="1" rot="10800000">
            <a:off x="4412525" y="3753854"/>
            <a:ext cx="954900" cy="6186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8" name="Google Shape;748;g2d3d427e4b2_0_554"/>
          <p:cNvCxnSpPr>
            <a:stCxn id="745" idx="6"/>
            <a:endCxn id="743" idx="2"/>
          </p:cNvCxnSpPr>
          <p:nvPr/>
        </p:nvCxnSpPr>
        <p:spPr>
          <a:xfrm>
            <a:off x="4412525" y="4372454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9" name="Google Shape;749;g2d3d427e4b2_0_554"/>
          <p:cNvCxnSpPr>
            <a:stCxn id="718" idx="2"/>
            <a:endCxn id="743" idx="7"/>
          </p:cNvCxnSpPr>
          <p:nvPr/>
        </p:nvCxnSpPr>
        <p:spPr>
          <a:xfrm flipH="1">
            <a:off x="6035154" y="3491905"/>
            <a:ext cx="563400" cy="476100"/>
          </a:xfrm>
          <a:prstGeom prst="straightConnector1">
            <a:avLst/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0" name="Google Shape;750;g2d3d427e4b2_0_554"/>
          <p:cNvSpPr/>
          <p:nvPr/>
        </p:nvSpPr>
        <p:spPr>
          <a:xfrm>
            <a:off x="5761975" y="313650"/>
            <a:ext cx="3067800" cy="517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d3d427e4b2_0_554"/>
          <p:cNvSpPr txBox="1"/>
          <p:nvPr>
            <p:ph type="title"/>
          </p:nvPr>
        </p:nvSpPr>
        <p:spPr>
          <a:xfrm>
            <a:off x="5916625" y="419550"/>
            <a:ext cx="2758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E1A45"/>
                </a:solidFill>
                <a:latin typeface="Montserrat"/>
                <a:ea typeface="Montserrat"/>
                <a:cs typeface="Montserrat"/>
                <a:sym typeface="Montserrat"/>
              </a:rPr>
              <a:t>Para a Perpetuidade </a:t>
            </a:r>
            <a:br>
              <a:rPr b="1" lang="en" sz="1500">
                <a:solidFill>
                  <a:srgbClr val="0E1A4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500">
                <a:solidFill>
                  <a:srgbClr val="0E1A45"/>
                </a:solidFill>
                <a:latin typeface="Montserrat"/>
                <a:ea typeface="Montserrat"/>
                <a:cs typeface="Montserrat"/>
                <a:sym typeface="Montserrat"/>
              </a:rPr>
              <a:t>e Aumento de LTV</a:t>
            </a:r>
            <a:endParaRPr b="1" sz="1500">
              <a:solidFill>
                <a:srgbClr val="0E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2" name="Google Shape;752;g2d3d427e4b2_0_554"/>
          <p:cNvSpPr txBox="1"/>
          <p:nvPr>
            <p:ph type="title"/>
          </p:nvPr>
        </p:nvSpPr>
        <p:spPr>
          <a:xfrm>
            <a:off x="530475" y="211881"/>
            <a:ext cx="4822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EFEITOS DE CRESCIMENTO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3" name="Google Shape;753;g2d3d427e4b2_0_554"/>
          <p:cNvSpPr/>
          <p:nvPr/>
        </p:nvSpPr>
        <p:spPr>
          <a:xfrm>
            <a:off x="1319000" y="2448421"/>
            <a:ext cx="1670100" cy="16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Addressable Market</a:t>
            </a:r>
            <a:b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PÚBLICO / POSSÍVEIS CLIENTES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d3d427e4b2_0_554"/>
          <p:cNvSpPr/>
          <p:nvPr/>
        </p:nvSpPr>
        <p:spPr>
          <a:xfrm>
            <a:off x="867163" y="2144665"/>
            <a:ext cx="2125200" cy="21252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TAM</a:t>
            </a:r>
            <a:endParaRPr b="1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g2d3d427e4b2_0_554"/>
          <p:cNvSpPr/>
          <p:nvPr/>
        </p:nvSpPr>
        <p:spPr>
          <a:xfrm>
            <a:off x="1319000" y="2713350"/>
            <a:ext cx="1547400" cy="1547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19050">
            <a:solidFill>
              <a:srgbClr val="0E1A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Perfil Ideal de Cliente</a:t>
            </a:r>
            <a:endParaRPr b="1" i="0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(ICP)</a:t>
            </a:r>
            <a:endParaRPr b="1" i="1" sz="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g2d3d427e4b2_0_554"/>
          <p:cNvSpPr/>
          <p:nvPr/>
        </p:nvSpPr>
        <p:spPr>
          <a:xfrm>
            <a:off x="1706176" y="3270600"/>
            <a:ext cx="954900" cy="9363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Público que interage com sua marca</a:t>
            </a:r>
            <a:endParaRPr b="1" i="0" sz="7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Novo / Frio / Quente</a:t>
            </a:r>
            <a:endParaRPr b="0" i="1" sz="7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g2d3d427e4b2_0_603"/>
          <p:cNvPicPr preferRelativeResize="0"/>
          <p:nvPr/>
        </p:nvPicPr>
        <p:blipFill rotWithShape="1">
          <a:blip r:embed="rId3">
            <a:alphaModFix/>
          </a:blip>
          <a:srcRect b="0" l="9177" r="9167" t="0"/>
          <a:stretch/>
        </p:blipFill>
        <p:spPr>
          <a:xfrm>
            <a:off x="4953000" y="0"/>
            <a:ext cx="4191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2d3d427e4b2_0_603"/>
          <p:cNvSpPr/>
          <p:nvPr/>
        </p:nvSpPr>
        <p:spPr>
          <a:xfrm>
            <a:off x="-850775" y="6287"/>
            <a:ext cx="6535200" cy="50805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d3d427e4b2_0_603"/>
          <p:cNvSpPr txBox="1"/>
          <p:nvPr>
            <p:ph type="title"/>
          </p:nvPr>
        </p:nvSpPr>
        <p:spPr>
          <a:xfrm>
            <a:off x="536300" y="1521225"/>
            <a:ext cx="470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i="1" lang="en" sz="28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Para cada objetivo é</a:t>
            </a:r>
            <a:r>
              <a:rPr b="1" lang="en" sz="28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28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necessário definir um conjunto de recursos</a:t>
            </a:r>
            <a:endParaRPr b="1" i="1" sz="28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4" name="Google Shape;764;g2d3d427e4b2_0_603"/>
          <p:cNvSpPr txBox="1"/>
          <p:nvPr>
            <p:ph type="title"/>
          </p:nvPr>
        </p:nvSpPr>
        <p:spPr>
          <a:xfrm>
            <a:off x="583552" y="2973525"/>
            <a:ext cx="350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Cada recurso contém um conjunto de características que os tornam mais </a:t>
            </a:r>
            <a:br>
              <a:rPr i="1" lang="en" sz="1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eficientes dado o objetivo</a:t>
            </a:r>
            <a:endParaRPr b="1" i="1" sz="13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d3d427e4b2_0_610"/>
          <p:cNvSpPr/>
          <p:nvPr/>
        </p:nvSpPr>
        <p:spPr>
          <a:xfrm>
            <a:off x="0" y="1074075"/>
            <a:ext cx="9144000" cy="50805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2d3d427e4b2_0_610"/>
          <p:cNvSpPr/>
          <p:nvPr/>
        </p:nvSpPr>
        <p:spPr>
          <a:xfrm>
            <a:off x="608238" y="1416838"/>
            <a:ext cx="1165500" cy="679200"/>
          </a:xfrm>
          <a:prstGeom prst="roundRect">
            <a:avLst>
              <a:gd fmla="val 11243" name="adj"/>
            </a:avLst>
          </a:prstGeom>
          <a:noFill/>
          <a:ln cap="flat" cmpd="sng" w="19050">
            <a:solidFill>
              <a:srgbClr val="FE7A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E7A6F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b="1" i="0" sz="1200" u="none" cap="none" strike="noStrike">
              <a:solidFill>
                <a:srgbClr val="FE7A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g2d3d427e4b2_0_610"/>
          <p:cNvSpPr/>
          <p:nvPr/>
        </p:nvSpPr>
        <p:spPr>
          <a:xfrm>
            <a:off x="608238" y="2156490"/>
            <a:ext cx="1165500" cy="865500"/>
          </a:xfrm>
          <a:prstGeom prst="roundRect">
            <a:avLst>
              <a:gd fmla="val 8823" name="adj"/>
            </a:avLst>
          </a:prstGeom>
          <a:noFill/>
          <a:ln cap="flat" cmpd="sng" w="19050">
            <a:solidFill>
              <a:srgbClr val="7EB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7EB6C6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endParaRPr b="1" i="0" sz="1100" u="none" cap="none" strike="noStrike">
              <a:solidFill>
                <a:srgbClr val="7EB6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g2d3d427e4b2_0_610"/>
          <p:cNvSpPr/>
          <p:nvPr/>
        </p:nvSpPr>
        <p:spPr>
          <a:xfrm>
            <a:off x="608238" y="3102290"/>
            <a:ext cx="1165500" cy="38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CANAIS</a:t>
            </a:r>
            <a:endParaRPr b="1" i="0" sz="1100" u="none" cap="none" strike="noStrike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g2d3d427e4b2_0_610"/>
          <p:cNvSpPr/>
          <p:nvPr/>
        </p:nvSpPr>
        <p:spPr>
          <a:xfrm>
            <a:off x="608238" y="3559490"/>
            <a:ext cx="1165500" cy="38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1C231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endParaRPr b="1" i="0" sz="1100" u="none" cap="none" strike="noStrike">
              <a:solidFill>
                <a:srgbClr val="F1C2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g2d3d427e4b2_0_610"/>
          <p:cNvSpPr/>
          <p:nvPr/>
        </p:nvSpPr>
        <p:spPr>
          <a:xfrm>
            <a:off x="608238" y="4025741"/>
            <a:ext cx="1165500" cy="745800"/>
          </a:xfrm>
          <a:prstGeom prst="roundRect">
            <a:avLst>
              <a:gd fmla="val 9243" name="adj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AQUISIÇÃO</a:t>
            </a:r>
            <a:endParaRPr b="1" i="0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5" name="Google Shape;775;g2d3d427e4b2_0_610"/>
          <p:cNvSpPr/>
          <p:nvPr/>
        </p:nvSpPr>
        <p:spPr>
          <a:xfrm>
            <a:off x="1865538" y="1416838"/>
            <a:ext cx="2174100" cy="679200"/>
          </a:xfrm>
          <a:prstGeom prst="roundRect">
            <a:avLst>
              <a:gd fmla="val 16667" name="adj"/>
            </a:avLst>
          </a:prstGeom>
          <a:solidFill>
            <a:srgbClr val="FE79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Clientes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6" name="Google Shape;776;g2d3d427e4b2_0_610"/>
          <p:cNvSpPr/>
          <p:nvPr/>
        </p:nvSpPr>
        <p:spPr>
          <a:xfrm>
            <a:off x="1865538" y="2165335"/>
            <a:ext cx="2174100" cy="865500"/>
          </a:xfrm>
          <a:prstGeom prst="roundRect">
            <a:avLst>
              <a:gd fmla="val 16667" name="adj"/>
            </a:avLst>
          </a:prstGeom>
          <a:solidFill>
            <a:srgbClr val="7EB6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Barreira de entrada baixa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Entrega de valor rápida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Solução abrangente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7" name="Google Shape;777;g2d3d427e4b2_0_610"/>
          <p:cNvSpPr/>
          <p:nvPr/>
        </p:nvSpPr>
        <p:spPr>
          <a:xfrm>
            <a:off x="1865538" y="3559490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Novo/Frio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g2d3d427e4b2_0_610"/>
          <p:cNvSpPr/>
          <p:nvPr/>
        </p:nvSpPr>
        <p:spPr>
          <a:xfrm>
            <a:off x="1865538" y="3115515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Prioritários/Secundários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g2d3d427e4b2_0_610"/>
          <p:cNvSpPr/>
          <p:nvPr/>
        </p:nvSpPr>
        <p:spPr>
          <a:xfrm>
            <a:off x="1865538" y="4025741"/>
            <a:ext cx="2174100" cy="74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SelfCheckout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 carência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Retorno Médio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g2d3d427e4b2_0_610"/>
          <p:cNvSpPr txBox="1"/>
          <p:nvPr>
            <p:ph type="title"/>
          </p:nvPr>
        </p:nvSpPr>
        <p:spPr>
          <a:xfrm>
            <a:off x="792750" y="314700"/>
            <a:ext cx="7558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Critérios de Recursos </a:t>
            </a:r>
            <a:r>
              <a:rPr b="0" i="0" lang="en" sz="25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0" i="0" lang="en" sz="2500" u="none" cap="none" strike="noStrike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Objetivo de Negócio</a:t>
            </a:r>
            <a:endParaRPr b="0" i="0" sz="2500" u="none" cap="none" strike="noStrike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1" name="Google Shape;781;g2d3d427e4b2_0_610"/>
          <p:cNvSpPr txBox="1"/>
          <p:nvPr/>
        </p:nvSpPr>
        <p:spPr>
          <a:xfrm>
            <a:off x="1865538" y="1696334"/>
            <a:ext cx="21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Aprimorar o funil para crescimento 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 base de clientes (% conversão)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d3d427e4b2_0_626"/>
          <p:cNvSpPr/>
          <p:nvPr/>
        </p:nvSpPr>
        <p:spPr>
          <a:xfrm>
            <a:off x="0" y="1074075"/>
            <a:ext cx="9144000" cy="50805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2d3d427e4b2_0_626"/>
          <p:cNvSpPr/>
          <p:nvPr/>
        </p:nvSpPr>
        <p:spPr>
          <a:xfrm>
            <a:off x="608238" y="1416838"/>
            <a:ext cx="1165500" cy="679200"/>
          </a:xfrm>
          <a:prstGeom prst="roundRect">
            <a:avLst>
              <a:gd fmla="val 11243" name="adj"/>
            </a:avLst>
          </a:prstGeom>
          <a:noFill/>
          <a:ln cap="flat" cmpd="sng" w="19050">
            <a:solidFill>
              <a:srgbClr val="FE7A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E7A6F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b="1" i="0" sz="1200" u="none" cap="none" strike="noStrike">
              <a:solidFill>
                <a:srgbClr val="FE7A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g2d3d427e4b2_0_626"/>
          <p:cNvSpPr/>
          <p:nvPr/>
        </p:nvSpPr>
        <p:spPr>
          <a:xfrm>
            <a:off x="608238" y="2156490"/>
            <a:ext cx="1165500" cy="865500"/>
          </a:xfrm>
          <a:prstGeom prst="roundRect">
            <a:avLst>
              <a:gd fmla="val 8823" name="adj"/>
            </a:avLst>
          </a:prstGeom>
          <a:noFill/>
          <a:ln cap="flat" cmpd="sng" w="19050">
            <a:solidFill>
              <a:srgbClr val="7EB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7EB6C6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endParaRPr b="1" i="0" sz="1100" u="none" cap="none" strike="noStrike">
              <a:solidFill>
                <a:srgbClr val="7EB6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g2d3d427e4b2_0_626"/>
          <p:cNvSpPr/>
          <p:nvPr/>
        </p:nvSpPr>
        <p:spPr>
          <a:xfrm>
            <a:off x="608238" y="3102290"/>
            <a:ext cx="1165500" cy="38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CANAIS</a:t>
            </a:r>
            <a:endParaRPr b="1" i="0" sz="1100" u="none" cap="none" strike="noStrike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g2d3d427e4b2_0_626"/>
          <p:cNvSpPr/>
          <p:nvPr/>
        </p:nvSpPr>
        <p:spPr>
          <a:xfrm>
            <a:off x="608238" y="3559490"/>
            <a:ext cx="1165500" cy="38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1C231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endParaRPr b="1" i="0" sz="1100" u="none" cap="none" strike="noStrike">
              <a:solidFill>
                <a:srgbClr val="F1C2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1" name="Google Shape;791;g2d3d427e4b2_0_626"/>
          <p:cNvSpPr/>
          <p:nvPr/>
        </p:nvSpPr>
        <p:spPr>
          <a:xfrm>
            <a:off x="608238" y="4025741"/>
            <a:ext cx="1165500" cy="745800"/>
          </a:xfrm>
          <a:prstGeom prst="roundRect">
            <a:avLst>
              <a:gd fmla="val 9243" name="adj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AQUISIÇÃO</a:t>
            </a:r>
            <a:endParaRPr b="1" i="0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g2d3d427e4b2_0_626"/>
          <p:cNvSpPr/>
          <p:nvPr/>
        </p:nvSpPr>
        <p:spPr>
          <a:xfrm>
            <a:off x="1865538" y="1416838"/>
            <a:ext cx="2174100" cy="679200"/>
          </a:xfrm>
          <a:prstGeom prst="roundRect">
            <a:avLst>
              <a:gd fmla="val 16667" name="adj"/>
            </a:avLst>
          </a:prstGeom>
          <a:solidFill>
            <a:srgbClr val="FE79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Clientes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g2d3d427e4b2_0_626"/>
          <p:cNvSpPr/>
          <p:nvPr/>
        </p:nvSpPr>
        <p:spPr>
          <a:xfrm>
            <a:off x="4151538" y="1416838"/>
            <a:ext cx="2174100" cy="679200"/>
          </a:xfrm>
          <a:prstGeom prst="roundRect">
            <a:avLst>
              <a:gd fmla="val 16667" name="adj"/>
            </a:avLst>
          </a:prstGeom>
          <a:solidFill>
            <a:srgbClr val="FE79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Caixa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g2d3d427e4b2_0_626"/>
          <p:cNvSpPr/>
          <p:nvPr/>
        </p:nvSpPr>
        <p:spPr>
          <a:xfrm>
            <a:off x="1865538" y="2165335"/>
            <a:ext cx="2174100" cy="865500"/>
          </a:xfrm>
          <a:prstGeom prst="roundRect">
            <a:avLst>
              <a:gd fmla="val 16667" name="adj"/>
            </a:avLst>
          </a:prstGeom>
          <a:solidFill>
            <a:srgbClr val="7EB6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Barreira de entrada baixa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Entrega de valor rápida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Solução abrangente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g2d3d427e4b2_0_626"/>
          <p:cNvSpPr/>
          <p:nvPr/>
        </p:nvSpPr>
        <p:spPr>
          <a:xfrm>
            <a:off x="4151538" y="2165335"/>
            <a:ext cx="2174100" cy="865500"/>
          </a:xfrm>
          <a:prstGeom prst="roundRect">
            <a:avLst>
              <a:gd fmla="val 16667" name="adj"/>
            </a:avLst>
          </a:prstGeom>
          <a:solidFill>
            <a:srgbClr val="7EB6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Ticket Alto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Experiência de Impacto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Margem Alta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g2d3d427e4b2_0_626"/>
          <p:cNvSpPr/>
          <p:nvPr/>
        </p:nvSpPr>
        <p:spPr>
          <a:xfrm>
            <a:off x="1865538" y="3559490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Novo/Frio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g2d3d427e4b2_0_626"/>
          <p:cNvSpPr/>
          <p:nvPr/>
        </p:nvSpPr>
        <p:spPr>
          <a:xfrm>
            <a:off x="4151538" y="3102290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Prioritários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g2d3d427e4b2_0_626"/>
          <p:cNvSpPr/>
          <p:nvPr/>
        </p:nvSpPr>
        <p:spPr>
          <a:xfrm>
            <a:off x="1865538" y="3115515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Prioritários/Secundários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g2d3d427e4b2_0_626"/>
          <p:cNvSpPr/>
          <p:nvPr/>
        </p:nvSpPr>
        <p:spPr>
          <a:xfrm>
            <a:off x="4151538" y="3559490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Quente/Qualificado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g2d3d427e4b2_0_626"/>
          <p:cNvSpPr/>
          <p:nvPr/>
        </p:nvSpPr>
        <p:spPr>
          <a:xfrm>
            <a:off x="1865538" y="4025741"/>
            <a:ext cx="2174100" cy="74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SelfCheckout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 carência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Retorno Médio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g2d3d427e4b2_0_626"/>
          <p:cNvSpPr/>
          <p:nvPr/>
        </p:nvSpPr>
        <p:spPr>
          <a:xfrm>
            <a:off x="4151538" y="4025741"/>
            <a:ext cx="2174100" cy="74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Humanizado / Dedicado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 carência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Retorno alto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g2d3d427e4b2_0_626"/>
          <p:cNvSpPr txBox="1"/>
          <p:nvPr>
            <p:ph type="title"/>
          </p:nvPr>
        </p:nvSpPr>
        <p:spPr>
          <a:xfrm>
            <a:off x="792750" y="314700"/>
            <a:ext cx="7558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Critérios de Recursos </a:t>
            </a:r>
            <a:r>
              <a:rPr b="0" i="0" lang="en" sz="25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0" i="0" lang="en" sz="2500" u="none" cap="none" strike="noStrike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Objetivo de Negócio</a:t>
            </a:r>
            <a:endParaRPr b="0" i="0" sz="2500" u="none" cap="none" strike="noStrike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03" name="Google Shape;803;g2d3d427e4b2_0_626"/>
          <p:cNvSpPr txBox="1"/>
          <p:nvPr/>
        </p:nvSpPr>
        <p:spPr>
          <a:xfrm>
            <a:off x="1865538" y="1696334"/>
            <a:ext cx="21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Aprimorar o funil para crescimento 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 base de clientes (% conversão)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2d3d427e4b2_0_626"/>
          <p:cNvSpPr txBox="1"/>
          <p:nvPr/>
        </p:nvSpPr>
        <p:spPr>
          <a:xfrm>
            <a:off x="4151538" y="1696334"/>
            <a:ext cx="21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Aprimorar o funil para eficiência de 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receita e caixa (R$/Lead)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d3d427e4b2_0_648"/>
          <p:cNvSpPr/>
          <p:nvPr/>
        </p:nvSpPr>
        <p:spPr>
          <a:xfrm>
            <a:off x="0" y="1074075"/>
            <a:ext cx="9144000" cy="50805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2d3d427e4b2_0_648"/>
          <p:cNvSpPr/>
          <p:nvPr/>
        </p:nvSpPr>
        <p:spPr>
          <a:xfrm>
            <a:off x="608238" y="1416838"/>
            <a:ext cx="1165500" cy="679200"/>
          </a:xfrm>
          <a:prstGeom prst="roundRect">
            <a:avLst>
              <a:gd fmla="val 11243" name="adj"/>
            </a:avLst>
          </a:prstGeom>
          <a:noFill/>
          <a:ln cap="flat" cmpd="sng" w="19050">
            <a:solidFill>
              <a:srgbClr val="FE7A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E7A6F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b="1" i="0" sz="1200" u="none" cap="none" strike="noStrike">
              <a:solidFill>
                <a:srgbClr val="FE7A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g2d3d427e4b2_0_648"/>
          <p:cNvSpPr/>
          <p:nvPr/>
        </p:nvSpPr>
        <p:spPr>
          <a:xfrm>
            <a:off x="608238" y="2156490"/>
            <a:ext cx="1165500" cy="865500"/>
          </a:xfrm>
          <a:prstGeom prst="roundRect">
            <a:avLst>
              <a:gd fmla="val 8823" name="adj"/>
            </a:avLst>
          </a:prstGeom>
          <a:noFill/>
          <a:ln cap="flat" cmpd="sng" w="19050">
            <a:solidFill>
              <a:srgbClr val="7EB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7EB6C6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endParaRPr b="1" i="0" sz="1100" u="none" cap="none" strike="noStrike">
              <a:solidFill>
                <a:srgbClr val="7EB6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g2d3d427e4b2_0_648"/>
          <p:cNvSpPr/>
          <p:nvPr/>
        </p:nvSpPr>
        <p:spPr>
          <a:xfrm>
            <a:off x="608238" y="3102290"/>
            <a:ext cx="1165500" cy="38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CANAIS</a:t>
            </a:r>
            <a:endParaRPr b="1" i="0" sz="1100" u="none" cap="none" strike="noStrike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3" name="Google Shape;813;g2d3d427e4b2_0_648"/>
          <p:cNvSpPr/>
          <p:nvPr/>
        </p:nvSpPr>
        <p:spPr>
          <a:xfrm>
            <a:off x="608238" y="3559490"/>
            <a:ext cx="1165500" cy="38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1C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1C231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endParaRPr b="1" i="0" sz="1100" u="none" cap="none" strike="noStrike">
              <a:solidFill>
                <a:srgbClr val="F1C2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g2d3d427e4b2_0_648"/>
          <p:cNvSpPr/>
          <p:nvPr/>
        </p:nvSpPr>
        <p:spPr>
          <a:xfrm>
            <a:off x="608238" y="4025741"/>
            <a:ext cx="1165500" cy="745800"/>
          </a:xfrm>
          <a:prstGeom prst="roundRect">
            <a:avLst>
              <a:gd fmla="val 9243" name="adj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AQUISIÇÃO</a:t>
            </a:r>
            <a:endParaRPr b="1" i="0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5" name="Google Shape;815;g2d3d427e4b2_0_648"/>
          <p:cNvSpPr/>
          <p:nvPr/>
        </p:nvSpPr>
        <p:spPr>
          <a:xfrm>
            <a:off x="1865538" y="1416838"/>
            <a:ext cx="2174100" cy="679200"/>
          </a:xfrm>
          <a:prstGeom prst="roundRect">
            <a:avLst>
              <a:gd fmla="val 16667" name="adj"/>
            </a:avLst>
          </a:prstGeom>
          <a:solidFill>
            <a:srgbClr val="FE79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Clientes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g2d3d427e4b2_0_648"/>
          <p:cNvSpPr/>
          <p:nvPr/>
        </p:nvSpPr>
        <p:spPr>
          <a:xfrm>
            <a:off x="4151538" y="1416838"/>
            <a:ext cx="2174100" cy="679200"/>
          </a:xfrm>
          <a:prstGeom prst="roundRect">
            <a:avLst>
              <a:gd fmla="val 16667" name="adj"/>
            </a:avLst>
          </a:prstGeom>
          <a:solidFill>
            <a:srgbClr val="FE79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Caixa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7" name="Google Shape;817;g2d3d427e4b2_0_648"/>
          <p:cNvSpPr/>
          <p:nvPr/>
        </p:nvSpPr>
        <p:spPr>
          <a:xfrm>
            <a:off x="6437538" y="1416838"/>
            <a:ext cx="2174100" cy="679200"/>
          </a:xfrm>
          <a:prstGeom prst="roundRect">
            <a:avLst>
              <a:gd fmla="val 16667" name="adj"/>
            </a:avLst>
          </a:prstGeom>
          <a:solidFill>
            <a:srgbClr val="FE796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LTV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g2d3d427e4b2_0_648"/>
          <p:cNvSpPr/>
          <p:nvPr/>
        </p:nvSpPr>
        <p:spPr>
          <a:xfrm>
            <a:off x="1865538" y="2165335"/>
            <a:ext cx="2174100" cy="865500"/>
          </a:xfrm>
          <a:prstGeom prst="roundRect">
            <a:avLst>
              <a:gd fmla="val 16667" name="adj"/>
            </a:avLst>
          </a:prstGeom>
          <a:solidFill>
            <a:srgbClr val="7EB6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Barreira de entrada baixa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Entrega de valor rápida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Solução abrangente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g2d3d427e4b2_0_648"/>
          <p:cNvSpPr/>
          <p:nvPr/>
        </p:nvSpPr>
        <p:spPr>
          <a:xfrm>
            <a:off x="4151538" y="2165335"/>
            <a:ext cx="2174100" cy="865500"/>
          </a:xfrm>
          <a:prstGeom prst="roundRect">
            <a:avLst>
              <a:gd fmla="val 16667" name="adj"/>
            </a:avLst>
          </a:prstGeom>
          <a:solidFill>
            <a:srgbClr val="7EB6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Ticket Alto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Experiência de Impacto</a:t>
            </a:r>
            <a:b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Margem Alta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0" name="Google Shape;820;g2d3d427e4b2_0_648"/>
          <p:cNvSpPr/>
          <p:nvPr/>
        </p:nvSpPr>
        <p:spPr>
          <a:xfrm>
            <a:off x="6437538" y="2165335"/>
            <a:ext cx="2174100" cy="865500"/>
          </a:xfrm>
          <a:prstGeom prst="roundRect">
            <a:avLst>
              <a:gd fmla="val 16667" name="adj"/>
            </a:avLst>
          </a:prstGeom>
          <a:solidFill>
            <a:srgbClr val="7EB6C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Entrega de valor perpetuada</a:t>
            </a:r>
            <a:b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Alta retenção</a:t>
            </a:r>
            <a:b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Margem Alta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1" name="Google Shape;821;g2d3d427e4b2_0_648"/>
          <p:cNvSpPr/>
          <p:nvPr/>
        </p:nvSpPr>
        <p:spPr>
          <a:xfrm>
            <a:off x="1865538" y="3559490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Novo/Frio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2" name="Google Shape;822;g2d3d427e4b2_0_648"/>
          <p:cNvSpPr/>
          <p:nvPr/>
        </p:nvSpPr>
        <p:spPr>
          <a:xfrm>
            <a:off x="4151538" y="3102290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Prioritários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g2d3d427e4b2_0_648"/>
          <p:cNvSpPr/>
          <p:nvPr/>
        </p:nvSpPr>
        <p:spPr>
          <a:xfrm>
            <a:off x="6437538" y="3102290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Internos/Secundários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4" name="Google Shape;824;g2d3d427e4b2_0_648"/>
          <p:cNvSpPr/>
          <p:nvPr/>
        </p:nvSpPr>
        <p:spPr>
          <a:xfrm>
            <a:off x="1865538" y="3115515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Prioritários/Secundários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5" name="Google Shape;825;g2d3d427e4b2_0_648"/>
          <p:cNvSpPr/>
          <p:nvPr/>
        </p:nvSpPr>
        <p:spPr>
          <a:xfrm>
            <a:off x="4151538" y="3559490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Quente/Qualificado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g2d3d427e4b2_0_648"/>
          <p:cNvSpPr/>
          <p:nvPr/>
        </p:nvSpPr>
        <p:spPr>
          <a:xfrm>
            <a:off x="6437538" y="3559490"/>
            <a:ext cx="2174100" cy="385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Quente/Base de Clientes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7" name="Google Shape;827;g2d3d427e4b2_0_648"/>
          <p:cNvSpPr/>
          <p:nvPr/>
        </p:nvSpPr>
        <p:spPr>
          <a:xfrm>
            <a:off x="1865538" y="4025741"/>
            <a:ext cx="2174100" cy="74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SelfCheckout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 carência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Retorno Médio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g2d3d427e4b2_0_648"/>
          <p:cNvSpPr/>
          <p:nvPr/>
        </p:nvSpPr>
        <p:spPr>
          <a:xfrm>
            <a:off x="4151538" y="4025741"/>
            <a:ext cx="2174100" cy="74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Humanizado / Dedicado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 carência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Retorno alto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9" name="Google Shape;829;g2d3d427e4b2_0_648"/>
          <p:cNvSpPr/>
          <p:nvPr/>
        </p:nvSpPr>
        <p:spPr>
          <a:xfrm>
            <a:off x="6437538" y="4025741"/>
            <a:ext cx="2174100" cy="74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Humanizado / Dedicado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Receita recorrente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LTV/CAC Alto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0" name="Google Shape;830;g2d3d427e4b2_0_648"/>
          <p:cNvSpPr txBox="1"/>
          <p:nvPr>
            <p:ph type="title"/>
          </p:nvPr>
        </p:nvSpPr>
        <p:spPr>
          <a:xfrm>
            <a:off x="792750" y="314700"/>
            <a:ext cx="7558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Critérios de Recursos </a:t>
            </a:r>
            <a:r>
              <a:rPr b="0" i="0" lang="en" sz="25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0" i="0" lang="en" sz="2500" u="none" cap="none" strike="noStrike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Objetivo de Negócio</a:t>
            </a:r>
            <a:endParaRPr b="0" i="0" sz="2500" u="none" cap="none" strike="noStrike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31" name="Google Shape;831;g2d3d427e4b2_0_648"/>
          <p:cNvSpPr txBox="1"/>
          <p:nvPr/>
        </p:nvSpPr>
        <p:spPr>
          <a:xfrm>
            <a:off x="1865538" y="1696334"/>
            <a:ext cx="21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Aprimorar o funil para crescimento 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 base de clientes (% conversão)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2d3d427e4b2_0_648"/>
          <p:cNvSpPr txBox="1"/>
          <p:nvPr/>
        </p:nvSpPr>
        <p:spPr>
          <a:xfrm>
            <a:off x="4151538" y="1696334"/>
            <a:ext cx="21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Aprimorar o funil para eficiência de 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receita e caixa (R$/Lead)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2d3d427e4b2_0_648"/>
          <p:cNvSpPr txBox="1"/>
          <p:nvPr/>
        </p:nvSpPr>
        <p:spPr>
          <a:xfrm>
            <a:off x="6437538" y="1696334"/>
            <a:ext cx="21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Aprimorar o funil para retenção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(LTV/CAC)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d3d427e4b2_0_676"/>
          <p:cNvSpPr/>
          <p:nvPr/>
        </p:nvSpPr>
        <p:spPr>
          <a:xfrm>
            <a:off x="531136" y="3267119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Aumentar a base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de Clientes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g2d3d427e4b2_0_676"/>
          <p:cNvSpPr/>
          <p:nvPr/>
        </p:nvSpPr>
        <p:spPr>
          <a:xfrm>
            <a:off x="531136" y="3940690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Perpetuidade Aumento de LTV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g2d3d427e4b2_0_676"/>
          <p:cNvSpPr/>
          <p:nvPr/>
        </p:nvSpPr>
        <p:spPr>
          <a:xfrm>
            <a:off x="531136" y="2593548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Geração de caixa</a:t>
            </a:r>
            <a:endParaRPr b="0" i="1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g2d3d427e4b2_0_676"/>
          <p:cNvSpPr/>
          <p:nvPr/>
        </p:nvSpPr>
        <p:spPr>
          <a:xfrm>
            <a:off x="2435590" y="32671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2d3d427e4b2_0_676"/>
          <p:cNvSpPr/>
          <p:nvPr/>
        </p:nvSpPr>
        <p:spPr>
          <a:xfrm>
            <a:off x="2435590" y="3940691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2D4A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g2d3d427e4b2_0_676"/>
          <p:cNvSpPr/>
          <p:nvPr/>
        </p:nvSpPr>
        <p:spPr>
          <a:xfrm>
            <a:off x="2435590" y="2593554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80%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g2d3d427e4b2_0_676"/>
          <p:cNvSpPr/>
          <p:nvPr/>
        </p:nvSpPr>
        <p:spPr>
          <a:xfrm>
            <a:off x="2435590" y="1919989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Sobrevivência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g2d3d427e4b2_0_676"/>
          <p:cNvSpPr/>
          <p:nvPr/>
        </p:nvSpPr>
        <p:spPr>
          <a:xfrm>
            <a:off x="4511428" y="1919989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Crescimento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g2d3d427e4b2_0_676"/>
          <p:cNvSpPr/>
          <p:nvPr/>
        </p:nvSpPr>
        <p:spPr>
          <a:xfrm>
            <a:off x="4511428" y="32671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30%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2d3d427e4b2_0_676"/>
          <p:cNvSpPr/>
          <p:nvPr/>
        </p:nvSpPr>
        <p:spPr>
          <a:xfrm>
            <a:off x="4511428" y="3940691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2D4A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9" name="Google Shape;849;g2d3d427e4b2_0_676"/>
          <p:cNvSpPr/>
          <p:nvPr/>
        </p:nvSpPr>
        <p:spPr>
          <a:xfrm>
            <a:off x="4511428" y="2593554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g2d3d427e4b2_0_676"/>
          <p:cNvSpPr/>
          <p:nvPr/>
        </p:nvSpPr>
        <p:spPr>
          <a:xfrm>
            <a:off x="6587264" y="1919989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Maturidade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g2d3d427e4b2_0_676"/>
          <p:cNvSpPr/>
          <p:nvPr/>
        </p:nvSpPr>
        <p:spPr>
          <a:xfrm>
            <a:off x="6587264" y="32671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30%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2d3d427e4b2_0_676"/>
          <p:cNvSpPr/>
          <p:nvPr/>
        </p:nvSpPr>
        <p:spPr>
          <a:xfrm>
            <a:off x="6587264" y="3940691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2D4A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3" name="Google Shape;853;g2d3d427e4b2_0_676"/>
          <p:cNvSpPr/>
          <p:nvPr/>
        </p:nvSpPr>
        <p:spPr>
          <a:xfrm>
            <a:off x="6587264" y="2593554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4" name="Google Shape;854;g2d3d427e4b2_0_676"/>
          <p:cNvSpPr txBox="1"/>
          <p:nvPr>
            <p:ph type="title"/>
          </p:nvPr>
        </p:nvSpPr>
        <p:spPr>
          <a:xfrm>
            <a:off x="1380150" y="439000"/>
            <a:ext cx="638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25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Os objetivos são priorizados conforme</a:t>
            </a:r>
            <a:br>
              <a:rPr lang="en" sz="25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5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 momento e estratégia da empresa</a:t>
            </a:r>
            <a:endParaRPr b="1" sz="25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d3d427e4b2_0_696"/>
          <p:cNvSpPr/>
          <p:nvPr/>
        </p:nvSpPr>
        <p:spPr>
          <a:xfrm>
            <a:off x="-787450" y="0"/>
            <a:ext cx="5265900" cy="51120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2d3d427e4b2_0_696"/>
          <p:cNvSpPr txBox="1"/>
          <p:nvPr>
            <p:ph type="title"/>
          </p:nvPr>
        </p:nvSpPr>
        <p:spPr>
          <a:xfrm>
            <a:off x="285292" y="1851825"/>
            <a:ext cx="403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i="1" lang="en" sz="2500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Implementando a</a:t>
            </a:r>
            <a:r>
              <a:rPr b="1" i="1" lang="en" sz="2500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 Estrutura de Revenue</a:t>
            </a:r>
            <a:endParaRPr b="1" i="1" sz="2500">
              <a:solidFill>
                <a:srgbClr val="163A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2" name="Google Shape;862;g2d3d427e4b2_0_696"/>
          <p:cNvSpPr txBox="1"/>
          <p:nvPr>
            <p:ph type="title"/>
          </p:nvPr>
        </p:nvSpPr>
        <p:spPr>
          <a:xfrm>
            <a:off x="285292" y="2768480"/>
            <a:ext cx="379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1200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Muito além de criar as áreas de Marketing, </a:t>
            </a:r>
            <a:br>
              <a:rPr b="0" i="1" lang="en" sz="1200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Vendas e Customer Success &amp; Experience</a:t>
            </a:r>
            <a:endParaRPr b="0" i="1" sz="1200">
              <a:solidFill>
                <a:srgbClr val="163A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g2d3d427e4b2_0_696"/>
          <p:cNvSpPr txBox="1"/>
          <p:nvPr>
            <p:ph type="title"/>
          </p:nvPr>
        </p:nvSpPr>
        <p:spPr>
          <a:xfrm>
            <a:off x="4767085" y="1634400"/>
            <a:ext cx="41058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500"/>
              <a:buFont typeface="Montserrat"/>
              <a:buChar char="●"/>
            </a:pPr>
            <a:r>
              <a:rPr b="1" lang="en" sz="1600">
                <a:solidFill>
                  <a:srgbClr val="FF625B"/>
                </a:solidFill>
                <a:latin typeface="Montserrat"/>
                <a:ea typeface="Montserrat"/>
                <a:cs typeface="Montserrat"/>
                <a:sym typeface="Montserrat"/>
              </a:rPr>
              <a:t>Escada de Valor</a:t>
            </a:r>
            <a:br>
              <a:rPr b="1" lang="en" sz="16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4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Posicione os produtos estrategicamente</a:t>
            </a:r>
            <a:br>
              <a:rPr b="1" lang="en" sz="16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6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500"/>
              <a:buFont typeface="Montserrat"/>
              <a:buChar char="●"/>
            </a:pPr>
            <a:r>
              <a:rPr b="1" lang="en" sz="1600">
                <a:solidFill>
                  <a:srgbClr val="FF625B"/>
                </a:solidFill>
                <a:latin typeface="Montserrat"/>
                <a:ea typeface="Montserrat"/>
                <a:cs typeface="Montserrat"/>
                <a:sym typeface="Montserrat"/>
              </a:rPr>
              <a:t>Estratégia de Funils</a:t>
            </a:r>
            <a:br>
              <a:rPr b="1" lang="en" sz="16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4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Desenvolva as portas de entrada</a:t>
            </a:r>
            <a:br>
              <a:rPr lang="en" sz="14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6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25B"/>
              </a:buClr>
              <a:buSzPts val="1500"/>
              <a:buFont typeface="Montserrat"/>
              <a:buChar char="●"/>
            </a:pPr>
            <a:r>
              <a:rPr b="1" lang="en" sz="1600">
                <a:solidFill>
                  <a:srgbClr val="FF625B"/>
                </a:solidFill>
                <a:latin typeface="Montserrat"/>
                <a:ea typeface="Montserrat"/>
                <a:cs typeface="Montserrat"/>
                <a:sym typeface="Montserrat"/>
              </a:rPr>
              <a:t>Flywheel</a:t>
            </a:r>
            <a:br>
              <a:rPr b="1" lang="en" sz="16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4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jornada intencional</a:t>
            </a:r>
            <a:endParaRPr b="0" i="1" sz="16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3d427e4b2_0_14"/>
          <p:cNvSpPr txBox="1"/>
          <p:nvPr/>
        </p:nvSpPr>
        <p:spPr>
          <a:xfrm>
            <a:off x="437988" y="1418393"/>
            <a:ext cx="43692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3300" u="none" cap="none" strike="noStrike">
                <a:solidFill>
                  <a:srgbClr val="FA726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Rodrigo Fernandes</a:t>
            </a:r>
            <a:endParaRPr b="0" i="0" sz="3300" u="none" cap="none" strike="noStrike">
              <a:solidFill>
                <a:srgbClr val="FA726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" name="Google Shape;148;g2d3d427e4b2_0_14"/>
          <p:cNvSpPr txBox="1"/>
          <p:nvPr/>
        </p:nvSpPr>
        <p:spPr>
          <a:xfrm>
            <a:off x="438000" y="2230513"/>
            <a:ext cx="4369200" cy="1494600"/>
          </a:xfrm>
          <a:prstGeom prst="rect">
            <a:avLst/>
          </a:prstGeom>
          <a:noFill/>
          <a:ln>
            <a:noFill/>
          </a:ln>
          <a:effectLst>
            <a:outerShdw blurRad="600075" dir="5400000" dist="219240">
              <a:srgbClr val="212F6C">
                <a:alpha val="12940"/>
              </a:srgbClr>
            </a:outerShdw>
          </a:effectLst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58"/>
              </a:buClr>
              <a:buSzPts val="1200"/>
              <a:buFont typeface="Montserrat"/>
              <a:buChar char="●"/>
            </a:pPr>
            <a:r>
              <a:rPr i="1" lang="en" sz="1000">
                <a:solidFill>
                  <a:srgbClr val="212F6C"/>
                </a:solidFill>
                <a:latin typeface="Montserrat"/>
                <a:ea typeface="Montserrat"/>
                <a:cs typeface="Montserrat"/>
                <a:sym typeface="Montserrat"/>
              </a:rPr>
              <a:t>Cofundador da </a:t>
            </a:r>
            <a:r>
              <a:rPr b="1" i="1" lang="en" sz="1000">
                <a:solidFill>
                  <a:srgbClr val="212F6C"/>
                </a:solidFill>
                <a:latin typeface="Montserrat"/>
                <a:ea typeface="Montserrat"/>
                <a:cs typeface="Montserrat"/>
                <a:sym typeface="Montserrat"/>
              </a:rPr>
              <a:t>Eteg</a:t>
            </a:r>
            <a:r>
              <a:rPr i="1" lang="en" sz="1000">
                <a:solidFill>
                  <a:srgbClr val="212F6C"/>
                </a:solidFill>
                <a:latin typeface="Montserrat"/>
                <a:ea typeface="Montserrat"/>
                <a:cs typeface="Montserrat"/>
                <a:sym typeface="Montserrat"/>
              </a:rPr>
              <a:t> e da </a:t>
            </a:r>
            <a:r>
              <a:rPr b="1" i="1" lang="en" sz="1000">
                <a:solidFill>
                  <a:srgbClr val="212F6C"/>
                </a:solidFill>
                <a:latin typeface="Montserrat"/>
                <a:ea typeface="Montserrat"/>
                <a:cs typeface="Montserrat"/>
                <a:sym typeface="Montserrat"/>
              </a:rPr>
              <a:t>Escola em Movimento</a:t>
            </a:r>
            <a:r>
              <a:rPr i="1" lang="en" sz="1000">
                <a:solidFill>
                  <a:srgbClr val="212F6C"/>
                </a:solidFill>
                <a:latin typeface="Montserrat"/>
                <a:ea typeface="Montserrat"/>
                <a:cs typeface="Montserrat"/>
                <a:sym typeface="Montserrat"/>
              </a:rPr>
              <a:t>, Startup adquirida pelo grupo Arco Educação (NYSE: ARCO);</a:t>
            </a:r>
            <a:endParaRPr i="1" sz="1000">
              <a:solidFill>
                <a:srgbClr val="21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21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58"/>
              </a:buClr>
              <a:buSzPts val="1200"/>
              <a:buFont typeface="Montserrat"/>
              <a:buChar char="●"/>
            </a:pPr>
            <a:r>
              <a:rPr i="1" lang="en" sz="1000">
                <a:solidFill>
                  <a:srgbClr val="212F6C"/>
                </a:solidFill>
                <a:latin typeface="Montserrat"/>
                <a:ea typeface="Montserrat"/>
                <a:cs typeface="Montserrat"/>
                <a:sym typeface="Montserrat"/>
              </a:rPr>
              <a:t>Reconhecido como uma das principais autoridades em finanças da nova economia no Brasil, possui um extenso histórico de publicações  em veículos nacionais e internacionais.</a:t>
            </a:r>
            <a:endParaRPr b="0" i="0" sz="1300" u="none" cap="none" strike="noStrike">
              <a:solidFill>
                <a:srgbClr val="383F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5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g2d3d427e4b2_0_14"/>
          <p:cNvSpPr txBox="1"/>
          <p:nvPr/>
        </p:nvSpPr>
        <p:spPr>
          <a:xfrm>
            <a:off x="729315" y="3729125"/>
            <a:ext cx="1616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rPr>
              <a:t>@rodrigo</a:t>
            </a:r>
            <a:r>
              <a:rPr lang="en" sz="1000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rPr>
              <a:t>fernandes.io</a:t>
            </a:r>
            <a:endParaRPr b="0" i="0" sz="1000" u="none" cap="none" strike="noStrike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g2d3d427e4b2_0_14"/>
          <p:cNvSpPr txBox="1"/>
          <p:nvPr/>
        </p:nvSpPr>
        <p:spPr>
          <a:xfrm>
            <a:off x="2695966" y="3760195"/>
            <a:ext cx="1490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rPr>
              <a:t>Rodrigo Fernandes</a:t>
            </a:r>
            <a:endParaRPr b="0" i="0" sz="1000" u="none" cap="none" strike="noStrike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g2d3d427e4b2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566" y="3725122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d3d427e4b2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6779" y="3729885"/>
            <a:ext cx="152400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g2d3d427e4b2_0_14"/>
          <p:cNvGrpSpPr/>
          <p:nvPr/>
        </p:nvGrpSpPr>
        <p:grpSpPr>
          <a:xfrm>
            <a:off x="5176475" y="355938"/>
            <a:ext cx="3111900" cy="4112575"/>
            <a:chOff x="4922475" y="614400"/>
            <a:chExt cx="3111900" cy="4112575"/>
          </a:xfrm>
        </p:grpSpPr>
        <p:sp>
          <p:nvSpPr>
            <p:cNvPr id="154" name="Google Shape;154;g2d3d427e4b2_0_14"/>
            <p:cNvSpPr/>
            <p:nvPr/>
          </p:nvSpPr>
          <p:spPr>
            <a:xfrm>
              <a:off x="4922475" y="1645350"/>
              <a:ext cx="3111900" cy="3081600"/>
            </a:xfrm>
            <a:prstGeom prst="ellipse">
              <a:avLst/>
            </a:prstGeom>
            <a:gradFill>
              <a:gsLst>
                <a:gs pos="0">
                  <a:srgbClr val="7EB1C5">
                    <a:alpha val="60392"/>
                  </a:srgbClr>
                </a:gs>
                <a:gs pos="40000">
                  <a:srgbClr val="98CCDF">
                    <a:alpha val="60392"/>
                  </a:srgbClr>
                </a:gs>
                <a:gs pos="100000">
                  <a:srgbClr val="7EB1C5">
                    <a:alpha val="6039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5" name="Google Shape;155;g2d3d427e4b2_0_14"/>
            <p:cNvPicPr preferRelativeResize="0"/>
            <p:nvPr/>
          </p:nvPicPr>
          <p:blipFill rotWithShape="1">
            <a:blip r:embed="rId5">
              <a:alphaModFix/>
            </a:blip>
            <a:srcRect b="20040" l="-11687" r="-1781" t="20046"/>
            <a:stretch/>
          </p:blipFill>
          <p:spPr>
            <a:xfrm>
              <a:off x="4922475" y="1645375"/>
              <a:ext cx="3111900" cy="3081600"/>
            </a:xfrm>
            <a:prstGeom prst="ellipse">
              <a:avLst/>
            </a:prstGeom>
            <a:noFill/>
            <a:ln>
              <a:noFill/>
            </a:ln>
            <a:effectLst>
              <a:outerShdw blurRad="285750" rotWithShape="0" algn="bl" dir="5400000" dist="19050">
                <a:srgbClr val="7EB1C5">
                  <a:alpha val="49410"/>
                </a:srgbClr>
              </a:outerShdw>
            </a:effectLst>
          </p:spPr>
        </p:pic>
        <p:pic>
          <p:nvPicPr>
            <p:cNvPr id="156" name="Google Shape;156;g2d3d427e4b2_0_14"/>
            <p:cNvPicPr preferRelativeResize="0"/>
            <p:nvPr/>
          </p:nvPicPr>
          <p:blipFill rotWithShape="1">
            <a:blip r:embed="rId5">
              <a:alphaModFix/>
            </a:blip>
            <a:srcRect b="48896" l="0" r="0" t="0"/>
            <a:stretch/>
          </p:blipFill>
          <p:spPr>
            <a:xfrm>
              <a:off x="5242775" y="614400"/>
              <a:ext cx="2742675" cy="26285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g2d3d427e4b2_0_14"/>
          <p:cNvGrpSpPr/>
          <p:nvPr/>
        </p:nvGrpSpPr>
        <p:grpSpPr>
          <a:xfrm>
            <a:off x="5378081" y="3789998"/>
            <a:ext cx="2708700" cy="779100"/>
            <a:chOff x="5650956" y="3855448"/>
            <a:chExt cx="2708700" cy="779100"/>
          </a:xfrm>
        </p:grpSpPr>
        <p:sp>
          <p:nvSpPr>
            <p:cNvPr id="158" name="Google Shape;158;g2d3d427e4b2_0_14"/>
            <p:cNvSpPr/>
            <p:nvPr/>
          </p:nvSpPr>
          <p:spPr>
            <a:xfrm>
              <a:off x="5650956" y="3855448"/>
              <a:ext cx="2708700" cy="779100"/>
            </a:xfrm>
            <a:prstGeom prst="roundRect">
              <a:avLst>
                <a:gd fmla="val 18224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E5F3F6"/>
                </a:gs>
              </a:gsLst>
              <a:lin ang="5400700" scaled="0"/>
            </a:gradFill>
            <a:ln>
              <a:noFill/>
            </a:ln>
            <a:effectLst>
              <a:outerShdw blurRad="342900" rotWithShape="0" algn="bl" dir="4260000" dist="85725">
                <a:srgbClr val="163A6F">
                  <a:alpha val="2863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2d3d427e4b2_0_14"/>
            <p:cNvSpPr txBox="1"/>
            <p:nvPr/>
          </p:nvSpPr>
          <p:spPr>
            <a:xfrm>
              <a:off x="5650956" y="3937498"/>
              <a:ext cx="27087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FE62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Rodrigo Fernandes</a:t>
              </a:r>
              <a:endParaRPr b="1" i="0" sz="1500" u="none" cap="none" strike="noStrike">
                <a:solidFill>
                  <a:srgbClr val="FE62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0F1A4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Senior Partner VPx</a:t>
              </a:r>
              <a:endParaRPr b="0" i="0" sz="1200" u="none" cap="none" strike="noStrike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d3d427e4b2_0_704"/>
          <p:cNvSpPr txBox="1"/>
          <p:nvPr>
            <p:ph type="title"/>
          </p:nvPr>
        </p:nvSpPr>
        <p:spPr>
          <a:xfrm>
            <a:off x="542100" y="1659413"/>
            <a:ext cx="3660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Escada de Valor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9" name="Google Shape;869;g2d3d427e4b2_0_704"/>
          <p:cNvSpPr txBox="1"/>
          <p:nvPr/>
        </p:nvSpPr>
        <p:spPr>
          <a:xfrm>
            <a:off x="571500" y="2191063"/>
            <a:ext cx="3967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"Antes de fazer a sua principal oferta, considere aumentar o nível de consciência</a:t>
            </a:r>
            <a:br>
              <a:rPr b="0" i="1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do público através de outros produtos"</a:t>
            </a:r>
            <a:endParaRPr b="0" i="1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Dotcom Secrets </a:t>
            </a:r>
            <a:br>
              <a:rPr b="0" i="0" lang="en" sz="13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— Russell Brunson</a:t>
            </a:r>
            <a:endParaRPr b="0" i="1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g2d3d427e4b2_0_704"/>
          <p:cNvSpPr/>
          <p:nvPr/>
        </p:nvSpPr>
        <p:spPr>
          <a:xfrm>
            <a:off x="4697165" y="1247259"/>
            <a:ext cx="3967800" cy="2649000"/>
          </a:xfrm>
          <a:prstGeom prst="roundRect">
            <a:avLst>
              <a:gd fmla="val 11583" name="adj"/>
            </a:avLst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Google Shape;871;g2d3d427e4b2_0_704"/>
          <p:cNvPicPr preferRelativeResize="0"/>
          <p:nvPr/>
        </p:nvPicPr>
        <p:blipFill rotWithShape="1">
          <a:blip r:embed="rId3">
            <a:alphaModFix/>
          </a:blip>
          <a:srcRect b="0" l="17470" r="17169" t="0"/>
          <a:stretch/>
        </p:blipFill>
        <p:spPr>
          <a:xfrm>
            <a:off x="5026882" y="1347085"/>
            <a:ext cx="3308400" cy="2449200"/>
          </a:xfrm>
          <a:prstGeom prst="roundRect">
            <a:avLst>
              <a:gd fmla="val 10372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d3d427e4b2_0_711"/>
          <p:cNvSpPr/>
          <p:nvPr/>
        </p:nvSpPr>
        <p:spPr>
          <a:xfrm>
            <a:off x="4697165" y="1247259"/>
            <a:ext cx="3967800" cy="2649000"/>
          </a:xfrm>
          <a:prstGeom prst="roundRect">
            <a:avLst>
              <a:gd fmla="val 11583" name="adj"/>
            </a:avLst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Google Shape;877;g2d3d427e4b2_0_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9365" y="1305051"/>
            <a:ext cx="2723400" cy="2533200"/>
          </a:xfrm>
          <a:prstGeom prst="roundRect">
            <a:avLst>
              <a:gd fmla="val 7449" name="adj"/>
            </a:avLst>
          </a:prstGeom>
          <a:noFill/>
          <a:ln>
            <a:noFill/>
          </a:ln>
        </p:spPr>
      </p:pic>
      <p:sp>
        <p:nvSpPr>
          <p:cNvPr id="878" name="Google Shape;878;g2d3d427e4b2_0_711"/>
          <p:cNvSpPr txBox="1"/>
          <p:nvPr>
            <p:ph type="title"/>
          </p:nvPr>
        </p:nvSpPr>
        <p:spPr>
          <a:xfrm>
            <a:off x="542100" y="1659388"/>
            <a:ext cx="3660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25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Escada de Valor</a:t>
            </a:r>
            <a:endParaRPr sz="25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9" name="Google Shape;879;g2d3d427e4b2_0_711"/>
          <p:cNvSpPr txBox="1"/>
          <p:nvPr/>
        </p:nvSpPr>
        <p:spPr>
          <a:xfrm>
            <a:off x="571500" y="2191038"/>
            <a:ext cx="3967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"Antes de fazer a sua principal oferta, considere aumentar o nível de consciência</a:t>
            </a:r>
            <a:br>
              <a:rPr b="0" i="1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do público através de outros produtos"</a:t>
            </a:r>
            <a:endParaRPr b="0" i="1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Dotcom Secrets </a:t>
            </a:r>
            <a:br>
              <a:rPr b="0" i="0" lang="en" sz="13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— Russell Brunson</a:t>
            </a:r>
            <a:endParaRPr b="0" i="1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d3d427e4b2_0_718"/>
          <p:cNvSpPr txBox="1"/>
          <p:nvPr>
            <p:ph type="title"/>
          </p:nvPr>
        </p:nvSpPr>
        <p:spPr>
          <a:xfrm>
            <a:off x="678025" y="593111"/>
            <a:ext cx="36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24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Escada de Valor</a:t>
            </a:r>
            <a:endParaRPr sz="24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6" name="Google Shape;886;g2d3d427e4b2_0_718"/>
          <p:cNvSpPr txBox="1"/>
          <p:nvPr/>
        </p:nvSpPr>
        <p:spPr>
          <a:xfrm>
            <a:off x="654746" y="985276"/>
            <a:ext cx="302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Posicione os produtos considerando a evolução de consciência, confiança e percepção de valor</a:t>
            </a:r>
            <a:endParaRPr b="0" i="1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7" name="Google Shape;887;g2d3d427e4b2_0_718"/>
          <p:cNvGrpSpPr/>
          <p:nvPr/>
        </p:nvGrpSpPr>
        <p:grpSpPr>
          <a:xfrm>
            <a:off x="1478500" y="1355509"/>
            <a:ext cx="6188675" cy="3360466"/>
            <a:chOff x="1478500" y="1355509"/>
            <a:chExt cx="6188675" cy="3360466"/>
          </a:xfrm>
        </p:grpSpPr>
        <p:grpSp>
          <p:nvGrpSpPr>
            <p:cNvPr id="888" name="Google Shape;888;g2d3d427e4b2_0_718"/>
            <p:cNvGrpSpPr/>
            <p:nvPr/>
          </p:nvGrpSpPr>
          <p:grpSpPr>
            <a:xfrm>
              <a:off x="1478500" y="1355509"/>
              <a:ext cx="6187000" cy="3356505"/>
              <a:chOff x="1478500" y="1355509"/>
              <a:chExt cx="6187000" cy="3356505"/>
            </a:xfrm>
          </p:grpSpPr>
          <p:sp>
            <p:nvSpPr>
              <p:cNvPr id="889" name="Google Shape;889;g2d3d427e4b2_0_718"/>
              <p:cNvSpPr/>
              <p:nvPr/>
            </p:nvSpPr>
            <p:spPr>
              <a:xfrm>
                <a:off x="1478500" y="2640409"/>
                <a:ext cx="1561500" cy="808200"/>
              </a:xfrm>
              <a:prstGeom prst="roundRect">
                <a:avLst>
                  <a:gd fmla="val 11583" name="adj"/>
                </a:avLst>
              </a:prstGeom>
              <a:gradFill>
                <a:gsLst>
                  <a:gs pos="0">
                    <a:srgbClr val="7EB1C5"/>
                  </a:gs>
                  <a:gs pos="40000">
                    <a:srgbClr val="98CCDF"/>
                  </a:gs>
                  <a:gs pos="100000">
                    <a:srgbClr val="7EB1C5"/>
                  </a:gs>
                </a:gsLst>
                <a:lin ang="13500032" scaled="0"/>
              </a:gra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42888" rotWithShape="0" algn="bl" dir="5400000" dist="19050">
                  <a:srgbClr val="163A6F">
                    <a:alpha val="30588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g2d3d427e4b2_0_718"/>
              <p:cNvSpPr/>
              <p:nvPr/>
            </p:nvSpPr>
            <p:spPr>
              <a:xfrm>
                <a:off x="1573700" y="4042322"/>
                <a:ext cx="1421400" cy="6696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E5F3F6"/>
                  </a:gs>
                </a:gsLst>
                <a:lin ang="5400700" scaled="0"/>
              </a:gradFill>
              <a:ln>
                <a:noFill/>
              </a:ln>
              <a:effectLst>
                <a:outerShdw blurRad="414338" rotWithShape="0" algn="bl" dir="5400000" dist="114300">
                  <a:srgbClr val="000000">
                    <a:alpha val="10588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Para quem está </a:t>
                </a:r>
                <a:b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Conhecendo</a:t>
                </a:r>
                <a:b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sua marca.</a:t>
                </a:r>
                <a:endParaRPr b="0" i="0" sz="10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91" name="Google Shape;891;g2d3d427e4b2_0_718"/>
              <p:cNvSpPr/>
              <p:nvPr/>
            </p:nvSpPr>
            <p:spPr>
              <a:xfrm>
                <a:off x="2995100" y="3625714"/>
                <a:ext cx="1421400" cy="1086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E5F3F6"/>
                  </a:gs>
                </a:gsLst>
                <a:lin ang="5400700" scaled="0"/>
              </a:gradFill>
              <a:ln>
                <a:noFill/>
              </a:ln>
              <a:effectLst>
                <a:outerShdw blurRad="414338" rotWithShape="0" algn="bl" dir="5400000" dist="114300">
                  <a:srgbClr val="000000">
                    <a:alpha val="10588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g2d3d427e4b2_0_718"/>
              <p:cNvSpPr/>
              <p:nvPr/>
            </p:nvSpPr>
            <p:spPr>
              <a:xfrm>
                <a:off x="4416500" y="3026084"/>
                <a:ext cx="1421400" cy="16857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E5F3F6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g2d3d427e4b2_0_718"/>
              <p:cNvSpPr/>
              <p:nvPr/>
            </p:nvSpPr>
            <p:spPr>
              <a:xfrm>
                <a:off x="5837900" y="2401259"/>
                <a:ext cx="1827600" cy="23106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E5F3F6"/>
                  </a:gs>
                </a:gsLst>
                <a:lin ang="5400700" scaled="0"/>
              </a:gradFill>
              <a:ln>
                <a:noFill/>
              </a:ln>
              <a:effectLst>
                <a:outerShdw blurRad="414338" rotWithShape="0" algn="bl" dir="5400000" dist="114300">
                  <a:srgbClr val="000000">
                    <a:alpha val="10588"/>
                  </a:srgbClr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g2d3d427e4b2_0_718"/>
              <p:cNvSpPr/>
              <p:nvPr/>
            </p:nvSpPr>
            <p:spPr>
              <a:xfrm>
                <a:off x="3658200" y="2305547"/>
                <a:ext cx="1561500" cy="461700"/>
              </a:xfrm>
              <a:prstGeom prst="roundRect">
                <a:avLst>
                  <a:gd fmla="val 11583" name="adj"/>
                </a:avLst>
              </a:prstGeom>
              <a:gradFill>
                <a:gsLst>
                  <a:gs pos="0">
                    <a:srgbClr val="7EB1C5"/>
                  </a:gs>
                  <a:gs pos="40000">
                    <a:srgbClr val="98CCDF"/>
                  </a:gs>
                  <a:gs pos="100000">
                    <a:srgbClr val="7EB1C5"/>
                  </a:gs>
                </a:gsLst>
                <a:lin ang="13500032" scaled="0"/>
              </a:gra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42888" rotWithShape="0" algn="bl" dir="5400000" dist="19050">
                  <a:srgbClr val="163A6F">
                    <a:alpha val="30588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g2d3d427e4b2_0_718"/>
              <p:cNvSpPr txBox="1"/>
              <p:nvPr/>
            </p:nvSpPr>
            <p:spPr>
              <a:xfrm>
                <a:off x="1584850" y="2813659"/>
                <a:ext cx="13488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25" lIns="45725" spcFirstLastPara="1" rIns="45725" wrap="square" tIns="457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Percepção</a:t>
                </a:r>
                <a:b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de Qualidade</a:t>
                </a:r>
                <a:endParaRPr b="1" i="0" sz="9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 Confiabilidade</a:t>
                </a:r>
                <a:endParaRPr b="1" i="0" sz="9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96" name="Google Shape;896;g2d3d427e4b2_0_718"/>
              <p:cNvSpPr txBox="1"/>
              <p:nvPr/>
            </p:nvSpPr>
            <p:spPr>
              <a:xfrm>
                <a:off x="3666500" y="2360852"/>
                <a:ext cx="1500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25" lIns="45725" spcFirstLastPara="1" rIns="45725" wrap="square" tIns="457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Solução e Entrega</a:t>
                </a:r>
                <a:b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de Valor</a:t>
                </a:r>
                <a:endParaRPr b="1" i="0" sz="9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97" name="Google Shape;897;g2d3d427e4b2_0_718"/>
              <p:cNvSpPr/>
              <p:nvPr/>
            </p:nvSpPr>
            <p:spPr>
              <a:xfrm>
                <a:off x="5970950" y="1355509"/>
                <a:ext cx="1561500" cy="808200"/>
              </a:xfrm>
              <a:prstGeom prst="roundRect">
                <a:avLst>
                  <a:gd fmla="val 11583" name="adj"/>
                </a:avLst>
              </a:prstGeom>
              <a:gradFill>
                <a:gsLst>
                  <a:gs pos="0">
                    <a:srgbClr val="7EB1C5"/>
                  </a:gs>
                  <a:gs pos="40000">
                    <a:srgbClr val="98CCDF"/>
                  </a:gs>
                  <a:gs pos="100000">
                    <a:srgbClr val="7EB1C5"/>
                  </a:gs>
                </a:gsLst>
                <a:lin ang="13500032" scaled="0"/>
              </a:gra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42888" rotWithShape="0" algn="bl" dir="5400000" dist="19050">
                  <a:srgbClr val="163A6F">
                    <a:alpha val="30588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g2d3d427e4b2_0_718"/>
              <p:cNvSpPr txBox="1"/>
              <p:nvPr/>
            </p:nvSpPr>
            <p:spPr>
              <a:xfrm>
                <a:off x="6001700" y="1505659"/>
                <a:ext cx="15000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25" lIns="45725" spcFirstLastPara="1" rIns="45725" wrap="square" tIns="457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Status, Inspiração, </a:t>
                </a:r>
                <a:b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b="1" i="0" lang="en" sz="9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Sucesso, Realização, Pertencimento</a:t>
                </a:r>
                <a:endParaRPr b="1" i="0" sz="9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99" name="Google Shape;899;g2d3d427e4b2_0_718"/>
              <p:cNvSpPr txBox="1"/>
              <p:nvPr/>
            </p:nvSpPr>
            <p:spPr>
              <a:xfrm>
                <a:off x="3360563" y="3949475"/>
                <a:ext cx="2235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25" lIns="45725" spcFirstLastPara="1" rIns="45725" wrap="square" tIns="457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Para quem já conhece, tem uma percepção de confiança </a:t>
                </a:r>
                <a:b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 possuem expectativas</a:t>
                </a:r>
                <a:endParaRPr b="0" i="0" sz="9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00" name="Google Shape;900;g2d3d427e4b2_0_718"/>
              <p:cNvSpPr txBox="1"/>
              <p:nvPr/>
            </p:nvSpPr>
            <p:spPr>
              <a:xfrm>
                <a:off x="5970875" y="3537659"/>
                <a:ext cx="1561500" cy="10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25" lIns="45725" spcFirstLastPara="1" rIns="45725" wrap="square" tIns="457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Confiam na solução, obtiveram resultado </a:t>
                </a:r>
                <a:b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</a:br>
                <a:r>
                  <a:rPr b="0" i="0" lang="en" sz="1000" u="none" cap="none" strike="noStrike">
                    <a:solidFill>
                      <a:srgbClr val="001C5E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 são fãs da marca. Desejam proximidade, envolvimento e pertencimento</a:t>
                </a:r>
                <a:endParaRPr b="0" i="0" sz="1000" u="none" cap="none" strike="noStrike">
                  <a:solidFill>
                    <a:srgbClr val="001C5E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901" name="Google Shape;901;g2d3d427e4b2_0_718"/>
            <p:cNvCxnSpPr/>
            <p:nvPr/>
          </p:nvCxnSpPr>
          <p:spPr>
            <a:xfrm>
              <a:off x="1574475" y="4715975"/>
              <a:ext cx="6092700" cy="0"/>
            </a:xfrm>
            <a:prstGeom prst="straightConnector1">
              <a:avLst/>
            </a:prstGeom>
            <a:noFill/>
            <a:ln cap="flat" cmpd="sng" w="28575">
              <a:solidFill>
                <a:srgbClr val="FF625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d3d427e4b2_0_739"/>
          <p:cNvSpPr/>
          <p:nvPr/>
        </p:nvSpPr>
        <p:spPr>
          <a:xfrm>
            <a:off x="3651250" y="416550"/>
            <a:ext cx="4621800" cy="43104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2d3d427e4b2_0_739"/>
          <p:cNvSpPr txBox="1"/>
          <p:nvPr>
            <p:ph type="title"/>
          </p:nvPr>
        </p:nvSpPr>
        <p:spPr>
          <a:xfrm>
            <a:off x="459073" y="1716850"/>
            <a:ext cx="26334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Estratégia </a:t>
            </a:r>
            <a:b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de Funis</a:t>
            </a:r>
            <a:endParaRPr b="1" sz="2000">
              <a:solidFill>
                <a:srgbClr val="E76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9" name="Google Shape;909;g2d3d427e4b2_0_739"/>
          <p:cNvSpPr txBox="1"/>
          <p:nvPr>
            <p:ph type="title"/>
          </p:nvPr>
        </p:nvSpPr>
        <p:spPr>
          <a:xfrm>
            <a:off x="459085" y="2655144"/>
            <a:ext cx="3044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1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Sequência de acontecimentos organizados em etapas progressivamente mais estreitas</a:t>
            </a:r>
            <a:br>
              <a:rPr b="0" i="1" lang="en" sz="1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com um objetivo específico</a:t>
            </a:r>
            <a:endParaRPr b="0" i="1" sz="13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g2d3d427e4b2_0_739"/>
          <p:cNvSpPr/>
          <p:nvPr/>
        </p:nvSpPr>
        <p:spPr>
          <a:xfrm>
            <a:off x="4563263" y="2048250"/>
            <a:ext cx="2392325" cy="679200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2d3d427e4b2_0_739"/>
          <p:cNvSpPr/>
          <p:nvPr/>
        </p:nvSpPr>
        <p:spPr>
          <a:xfrm>
            <a:off x="5043789" y="2727450"/>
            <a:ext cx="1431259" cy="493500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2d3d427e4b2_0_739"/>
          <p:cNvSpPr/>
          <p:nvPr/>
        </p:nvSpPr>
        <p:spPr>
          <a:xfrm>
            <a:off x="5326852" y="3218075"/>
            <a:ext cx="865145" cy="621688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2d3d427e4b2_0_739"/>
          <p:cNvSpPr txBox="1"/>
          <p:nvPr/>
        </p:nvSpPr>
        <p:spPr>
          <a:xfrm>
            <a:off x="6097288" y="855300"/>
            <a:ext cx="117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4A8C"/>
                </a:solidFill>
                <a:latin typeface="Montserrat"/>
                <a:ea typeface="Montserrat"/>
                <a:cs typeface="Montserrat"/>
                <a:sym typeface="Montserrat"/>
              </a:rPr>
              <a:t>Canais de distribuição</a:t>
            </a:r>
            <a:endParaRPr b="0" i="0" sz="1000" u="none" cap="none" strike="noStrike">
              <a:solidFill>
                <a:srgbClr val="2D4A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g2d3d427e4b2_0_739"/>
          <p:cNvSpPr txBox="1"/>
          <p:nvPr/>
        </p:nvSpPr>
        <p:spPr>
          <a:xfrm>
            <a:off x="4102913" y="955363"/>
            <a:ext cx="77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2D4A8C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endParaRPr b="0" i="0" sz="1000" u="none" cap="none" strike="noStrike">
              <a:solidFill>
                <a:srgbClr val="2D4A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g2d3d427e4b2_0_739"/>
          <p:cNvSpPr/>
          <p:nvPr/>
        </p:nvSpPr>
        <p:spPr>
          <a:xfrm>
            <a:off x="4041475" y="1355300"/>
            <a:ext cx="895500" cy="493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76353"/>
              </a:gs>
              <a:gs pos="4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2d3d427e4b2_0_739"/>
          <p:cNvSpPr/>
          <p:nvPr/>
        </p:nvSpPr>
        <p:spPr>
          <a:xfrm>
            <a:off x="6186075" y="1355288"/>
            <a:ext cx="493500" cy="4935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g2d3d427e4b2_0_739"/>
          <p:cNvSpPr/>
          <p:nvPr/>
        </p:nvSpPr>
        <p:spPr>
          <a:xfrm>
            <a:off x="6737488" y="1355294"/>
            <a:ext cx="493500" cy="4935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8" name="Google Shape;918;g2d3d427e4b2_0_739"/>
          <p:cNvGrpSpPr/>
          <p:nvPr/>
        </p:nvGrpSpPr>
        <p:grpSpPr>
          <a:xfrm>
            <a:off x="6816947" y="2913988"/>
            <a:ext cx="1294800" cy="492600"/>
            <a:chOff x="6815788" y="2898613"/>
            <a:chExt cx="1294800" cy="492600"/>
          </a:xfrm>
        </p:grpSpPr>
        <p:sp>
          <p:nvSpPr>
            <p:cNvPr id="919" name="Google Shape;919;g2d3d427e4b2_0_739"/>
            <p:cNvSpPr txBox="1"/>
            <p:nvPr/>
          </p:nvSpPr>
          <p:spPr>
            <a:xfrm>
              <a:off x="7042288" y="2898613"/>
              <a:ext cx="106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2D4A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Etapas de progresso</a:t>
              </a:r>
              <a:endParaRPr b="0" i="0" sz="1000" u="none" cap="none" strike="noStrike">
                <a:solidFill>
                  <a:srgbClr val="2D4A8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920" name="Google Shape;920;g2d3d427e4b2_0_739"/>
            <p:cNvCxnSpPr>
              <a:endCxn id="919" idx="1"/>
            </p:cNvCxnSpPr>
            <p:nvPr/>
          </p:nvCxnSpPr>
          <p:spPr>
            <a:xfrm>
              <a:off x="6815788" y="3142513"/>
              <a:ext cx="226500" cy="2400"/>
            </a:xfrm>
            <a:prstGeom prst="straightConnector1">
              <a:avLst/>
            </a:prstGeom>
            <a:noFill/>
            <a:ln cap="flat" cmpd="sng" w="19050">
              <a:solidFill>
                <a:srgbClr val="E76353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921" name="Google Shape;921;g2d3d427e4b2_0_739"/>
          <p:cNvGrpSpPr/>
          <p:nvPr/>
        </p:nvGrpSpPr>
        <p:grpSpPr>
          <a:xfrm>
            <a:off x="6816947" y="4089350"/>
            <a:ext cx="1339431" cy="292500"/>
            <a:chOff x="6741750" y="4073975"/>
            <a:chExt cx="1339431" cy="292500"/>
          </a:xfrm>
        </p:grpSpPr>
        <p:sp>
          <p:nvSpPr>
            <p:cNvPr id="922" name="Google Shape;922;g2d3d427e4b2_0_739"/>
            <p:cNvSpPr txBox="1"/>
            <p:nvPr/>
          </p:nvSpPr>
          <p:spPr>
            <a:xfrm>
              <a:off x="7004181" y="4073975"/>
              <a:ext cx="1077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2D4A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Objetivo</a:t>
              </a:r>
              <a:endParaRPr b="0" i="0" sz="1000" u="none" cap="none" strike="noStrike">
                <a:solidFill>
                  <a:srgbClr val="2D4A8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923" name="Google Shape;923;g2d3d427e4b2_0_739"/>
            <p:cNvCxnSpPr/>
            <p:nvPr/>
          </p:nvCxnSpPr>
          <p:spPr>
            <a:xfrm>
              <a:off x="6741750" y="4219013"/>
              <a:ext cx="226500" cy="2400"/>
            </a:xfrm>
            <a:prstGeom prst="straightConnector1">
              <a:avLst/>
            </a:prstGeom>
            <a:noFill/>
            <a:ln cap="flat" cmpd="sng" w="19050">
              <a:solidFill>
                <a:srgbClr val="E76353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924" name="Google Shape;924;g2d3d427e4b2_0_739"/>
          <p:cNvSpPr/>
          <p:nvPr/>
        </p:nvSpPr>
        <p:spPr>
          <a:xfrm>
            <a:off x="5471050" y="3900275"/>
            <a:ext cx="576900" cy="576900"/>
          </a:xfrm>
          <a:prstGeom prst="diamond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d3d427e4b2_0_761"/>
          <p:cNvSpPr/>
          <p:nvPr/>
        </p:nvSpPr>
        <p:spPr>
          <a:xfrm>
            <a:off x="2768500" y="246700"/>
            <a:ext cx="7081200" cy="46500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2d3d427e4b2_0_761"/>
          <p:cNvSpPr txBox="1"/>
          <p:nvPr/>
        </p:nvSpPr>
        <p:spPr>
          <a:xfrm>
            <a:off x="3109063" y="3984650"/>
            <a:ext cx="167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Produto/Serviço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Funcional</a:t>
            </a:r>
            <a:endParaRPr b="0" i="1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Degustativo</a:t>
            </a:r>
            <a:endParaRPr b="0" i="1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g2d3d427e4b2_0_761"/>
          <p:cNvSpPr/>
          <p:nvPr/>
        </p:nvSpPr>
        <p:spPr>
          <a:xfrm>
            <a:off x="4713200" y="2500875"/>
            <a:ext cx="1237500" cy="1165500"/>
          </a:xfrm>
          <a:prstGeom prst="rect">
            <a:avLst/>
          </a:prstGeom>
          <a:noFill/>
          <a:ln cap="flat" cmpd="sng" w="19050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2d3d427e4b2_0_761"/>
          <p:cNvSpPr/>
          <p:nvPr/>
        </p:nvSpPr>
        <p:spPr>
          <a:xfrm>
            <a:off x="4779175" y="2130200"/>
            <a:ext cx="2559600" cy="679195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Atenção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g2d3d427e4b2_0_761"/>
          <p:cNvSpPr/>
          <p:nvPr/>
        </p:nvSpPr>
        <p:spPr>
          <a:xfrm>
            <a:off x="5293300" y="2809395"/>
            <a:ext cx="1531335" cy="493497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Envolvimento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g2d3d427e4b2_0_761"/>
          <p:cNvSpPr/>
          <p:nvPr/>
        </p:nvSpPr>
        <p:spPr>
          <a:xfrm>
            <a:off x="6154950" y="676013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Social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Ads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g2d3d427e4b2_0_761"/>
          <p:cNvSpPr/>
          <p:nvPr/>
        </p:nvSpPr>
        <p:spPr>
          <a:xfrm>
            <a:off x="6629572" y="1169923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Trafego</a:t>
            </a:r>
            <a:b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Pago</a:t>
            </a:r>
            <a:endParaRPr b="0" i="0" sz="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7" name="Google Shape;937;g2d3d427e4b2_0_761"/>
          <p:cNvSpPr/>
          <p:nvPr/>
        </p:nvSpPr>
        <p:spPr>
          <a:xfrm>
            <a:off x="7251978" y="1363066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8" name="Google Shape;938;g2d3d427e4b2_0_761"/>
          <p:cNvSpPr/>
          <p:nvPr/>
        </p:nvSpPr>
        <p:spPr>
          <a:xfrm>
            <a:off x="7640213" y="1950856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Eventos</a:t>
            </a:r>
            <a:endParaRPr b="0" i="0" sz="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9" name="Google Shape;939;g2d3d427e4b2_0_761"/>
          <p:cNvSpPr/>
          <p:nvPr/>
        </p:nvSpPr>
        <p:spPr>
          <a:xfrm>
            <a:off x="6810489" y="558553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Social</a:t>
            </a:r>
            <a:b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Midia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0" name="Google Shape;940;g2d3d427e4b2_0_761"/>
          <p:cNvSpPr/>
          <p:nvPr/>
        </p:nvSpPr>
        <p:spPr>
          <a:xfrm>
            <a:off x="7437167" y="734606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Influêncer</a:t>
            </a:r>
            <a:endParaRPr b="0" i="0" sz="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g2d3d427e4b2_0_761"/>
          <p:cNvSpPr/>
          <p:nvPr/>
        </p:nvSpPr>
        <p:spPr>
          <a:xfrm>
            <a:off x="5596156" y="3300017"/>
            <a:ext cx="925637" cy="621683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2" name="Google Shape;942;g2d3d427e4b2_0_761"/>
          <p:cNvSpPr/>
          <p:nvPr/>
        </p:nvSpPr>
        <p:spPr>
          <a:xfrm>
            <a:off x="5999407" y="1311356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Youtube</a:t>
            </a:r>
            <a:endParaRPr b="0" i="0" sz="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g2d3d427e4b2_0_761"/>
          <p:cNvSpPr/>
          <p:nvPr/>
        </p:nvSpPr>
        <p:spPr>
          <a:xfrm>
            <a:off x="7874369" y="1197063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Revistas</a:t>
            </a:r>
            <a:endParaRPr b="0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4" name="Google Shape;944;g2d3d427e4b2_0_761"/>
          <p:cNvSpPr/>
          <p:nvPr/>
        </p:nvSpPr>
        <p:spPr>
          <a:xfrm>
            <a:off x="8216963" y="1662569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MOOH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g2d3d427e4b2_0_761"/>
          <p:cNvSpPr txBox="1"/>
          <p:nvPr/>
        </p:nvSpPr>
        <p:spPr>
          <a:xfrm>
            <a:off x="6614263" y="1792188"/>
            <a:ext cx="724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Canais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6" name="Google Shape;946;g2d3d427e4b2_0_761"/>
          <p:cNvSpPr txBox="1"/>
          <p:nvPr/>
        </p:nvSpPr>
        <p:spPr>
          <a:xfrm>
            <a:off x="4400501" y="1792200"/>
            <a:ext cx="79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7" name="Google Shape;947;g2d3d427e4b2_0_761"/>
          <p:cNvSpPr/>
          <p:nvPr/>
        </p:nvSpPr>
        <p:spPr>
          <a:xfrm>
            <a:off x="4436188" y="1181138"/>
            <a:ext cx="576900" cy="576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76353"/>
              </a:gs>
              <a:gs pos="4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Novo</a:t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g2d3d427e4b2_0_761"/>
          <p:cNvSpPr/>
          <p:nvPr/>
        </p:nvSpPr>
        <p:spPr>
          <a:xfrm>
            <a:off x="3735519" y="1507938"/>
            <a:ext cx="576900" cy="576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76353"/>
              </a:gs>
              <a:gs pos="4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Frio</a:t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g2d3d427e4b2_0_761"/>
          <p:cNvSpPr txBox="1"/>
          <p:nvPr/>
        </p:nvSpPr>
        <p:spPr>
          <a:xfrm>
            <a:off x="3109063" y="2755988"/>
            <a:ext cx="178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Conteúdo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Informativo / Educativo</a:t>
            </a:r>
            <a:endParaRPr b="0" i="1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g2d3d427e4b2_0_761"/>
          <p:cNvSpPr txBox="1"/>
          <p:nvPr/>
        </p:nvSpPr>
        <p:spPr>
          <a:xfrm>
            <a:off x="8130013" y="727513"/>
            <a:ext cx="90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Alcance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g2d3d427e4b2_0_761"/>
          <p:cNvSpPr/>
          <p:nvPr/>
        </p:nvSpPr>
        <p:spPr>
          <a:xfrm>
            <a:off x="5805894" y="4073375"/>
            <a:ext cx="576900" cy="576900"/>
          </a:xfrm>
          <a:prstGeom prst="diamond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2" name="Google Shape;952;g2d3d427e4b2_0_761"/>
          <p:cNvCxnSpPr/>
          <p:nvPr/>
        </p:nvCxnSpPr>
        <p:spPr>
          <a:xfrm>
            <a:off x="4774479" y="4361825"/>
            <a:ext cx="1030800" cy="0"/>
          </a:xfrm>
          <a:prstGeom prst="straightConnector1">
            <a:avLst/>
          </a:prstGeom>
          <a:noFill/>
          <a:ln cap="flat" cmpd="sng" w="19050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3" name="Google Shape;953;g2d3d427e4b2_0_761"/>
          <p:cNvSpPr txBox="1"/>
          <p:nvPr>
            <p:ph type="title"/>
          </p:nvPr>
        </p:nvSpPr>
        <p:spPr>
          <a:xfrm>
            <a:off x="404293" y="1944738"/>
            <a:ext cx="26334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Estratégia </a:t>
            </a:r>
            <a:b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de Funis</a:t>
            </a:r>
            <a:endParaRPr b="1" sz="2000">
              <a:solidFill>
                <a:srgbClr val="E76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4" name="Google Shape;954;g2d3d427e4b2_0_761"/>
          <p:cNvSpPr txBox="1"/>
          <p:nvPr>
            <p:ph type="title"/>
          </p:nvPr>
        </p:nvSpPr>
        <p:spPr>
          <a:xfrm>
            <a:off x="404306" y="2809141"/>
            <a:ext cx="3044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1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Clientes</a:t>
            </a:r>
            <a:endParaRPr b="0" i="1" sz="13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g2d3d427e4b2_0_761"/>
          <p:cNvSpPr txBox="1"/>
          <p:nvPr/>
        </p:nvSpPr>
        <p:spPr>
          <a:xfrm>
            <a:off x="5608363" y="3459534"/>
            <a:ext cx="90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Confiança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d3d427e4b2_0_791"/>
          <p:cNvSpPr/>
          <p:nvPr/>
        </p:nvSpPr>
        <p:spPr>
          <a:xfrm>
            <a:off x="2768500" y="246700"/>
            <a:ext cx="7081200" cy="46500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2d3d427e4b2_0_791"/>
          <p:cNvSpPr txBox="1"/>
          <p:nvPr>
            <p:ph type="title"/>
          </p:nvPr>
        </p:nvSpPr>
        <p:spPr>
          <a:xfrm>
            <a:off x="404293" y="1944738"/>
            <a:ext cx="26334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Estratégia </a:t>
            </a:r>
            <a:b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de Funis</a:t>
            </a:r>
            <a:endParaRPr b="1" sz="2000">
              <a:solidFill>
                <a:srgbClr val="E76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g2d3d427e4b2_0_791"/>
          <p:cNvSpPr txBox="1"/>
          <p:nvPr>
            <p:ph type="title"/>
          </p:nvPr>
        </p:nvSpPr>
        <p:spPr>
          <a:xfrm>
            <a:off x="404306" y="2809141"/>
            <a:ext cx="3044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1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Caixa</a:t>
            </a:r>
            <a:endParaRPr b="0" i="1" sz="13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4" name="Google Shape;964;g2d3d427e4b2_0_791"/>
          <p:cNvSpPr txBox="1"/>
          <p:nvPr/>
        </p:nvSpPr>
        <p:spPr>
          <a:xfrm>
            <a:off x="3123648" y="3984650"/>
            <a:ext cx="1670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Produto/Serviço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0" i="1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Impacto</a:t>
            </a:r>
            <a:endParaRPr b="0" i="1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Experiência</a:t>
            </a:r>
            <a:endParaRPr b="0" i="1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g2d3d427e4b2_0_791"/>
          <p:cNvSpPr/>
          <p:nvPr/>
        </p:nvSpPr>
        <p:spPr>
          <a:xfrm>
            <a:off x="4726214" y="2500875"/>
            <a:ext cx="1239000" cy="1165500"/>
          </a:xfrm>
          <a:prstGeom prst="rect">
            <a:avLst/>
          </a:prstGeom>
          <a:noFill/>
          <a:ln cap="flat" cmpd="sng" w="19050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g2d3d427e4b2_0_791"/>
          <p:cNvSpPr/>
          <p:nvPr/>
        </p:nvSpPr>
        <p:spPr>
          <a:xfrm>
            <a:off x="4912698" y="2130188"/>
            <a:ext cx="2392325" cy="679200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Engajamento</a:t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g2d3d427e4b2_0_791"/>
          <p:cNvSpPr/>
          <p:nvPr/>
        </p:nvSpPr>
        <p:spPr>
          <a:xfrm>
            <a:off x="5393224" y="2809388"/>
            <a:ext cx="1431259" cy="493500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Consideração</a:t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g2d3d427e4b2_0_791"/>
          <p:cNvSpPr/>
          <p:nvPr/>
        </p:nvSpPr>
        <p:spPr>
          <a:xfrm>
            <a:off x="5950929" y="1278138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Social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Midia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g2d3d427e4b2_0_791"/>
          <p:cNvSpPr/>
          <p:nvPr/>
        </p:nvSpPr>
        <p:spPr>
          <a:xfrm>
            <a:off x="6662181" y="1246123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Trafego</a:t>
            </a:r>
            <a:br>
              <a:rPr b="0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Pago</a:t>
            </a:r>
            <a:endParaRPr b="0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g2d3d427e4b2_0_791"/>
          <p:cNvSpPr/>
          <p:nvPr/>
        </p:nvSpPr>
        <p:spPr>
          <a:xfrm>
            <a:off x="7305025" y="1529226"/>
            <a:ext cx="679200" cy="6792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Eventos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Próprios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g2d3d427e4b2_0_791"/>
          <p:cNvSpPr/>
          <p:nvPr/>
        </p:nvSpPr>
        <p:spPr>
          <a:xfrm>
            <a:off x="7369209" y="896173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Email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2" name="Google Shape;972;g2d3d427e4b2_0_791"/>
          <p:cNvSpPr/>
          <p:nvPr/>
        </p:nvSpPr>
        <p:spPr>
          <a:xfrm>
            <a:off x="5676288" y="3300013"/>
            <a:ext cx="865145" cy="621688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g2d3d427e4b2_0_791"/>
          <p:cNvSpPr txBox="1"/>
          <p:nvPr/>
        </p:nvSpPr>
        <p:spPr>
          <a:xfrm>
            <a:off x="6628848" y="1792188"/>
            <a:ext cx="724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Canais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4" name="Google Shape;974;g2d3d427e4b2_0_791"/>
          <p:cNvSpPr txBox="1"/>
          <p:nvPr/>
        </p:nvSpPr>
        <p:spPr>
          <a:xfrm>
            <a:off x="4415073" y="1792200"/>
            <a:ext cx="1026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5" name="Google Shape;975;g2d3d427e4b2_0_791"/>
          <p:cNvSpPr/>
          <p:nvPr/>
        </p:nvSpPr>
        <p:spPr>
          <a:xfrm>
            <a:off x="4450123" y="1344975"/>
            <a:ext cx="724500" cy="443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76353"/>
              </a:gs>
              <a:gs pos="4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Qualificado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g2d3d427e4b2_0_791"/>
          <p:cNvSpPr/>
          <p:nvPr/>
        </p:nvSpPr>
        <p:spPr>
          <a:xfrm>
            <a:off x="3749448" y="1596046"/>
            <a:ext cx="576900" cy="443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76353"/>
              </a:gs>
              <a:gs pos="4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Quente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g2d3d427e4b2_0_791"/>
          <p:cNvSpPr txBox="1"/>
          <p:nvPr/>
        </p:nvSpPr>
        <p:spPr>
          <a:xfrm>
            <a:off x="3123648" y="2755988"/>
            <a:ext cx="178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Conteúdo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Consultivo, Implicativo</a:t>
            </a:r>
            <a:endParaRPr b="0" i="1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g2d3d427e4b2_0_791"/>
          <p:cNvSpPr/>
          <p:nvPr/>
        </p:nvSpPr>
        <p:spPr>
          <a:xfrm>
            <a:off x="5820479" y="4073375"/>
            <a:ext cx="576900" cy="576900"/>
          </a:xfrm>
          <a:prstGeom prst="diamond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9" name="Google Shape;979;g2d3d427e4b2_0_791"/>
          <p:cNvCxnSpPr/>
          <p:nvPr/>
        </p:nvCxnSpPr>
        <p:spPr>
          <a:xfrm>
            <a:off x="4726174" y="4361750"/>
            <a:ext cx="1085700" cy="0"/>
          </a:xfrm>
          <a:prstGeom prst="straightConnector1">
            <a:avLst/>
          </a:prstGeom>
          <a:noFill/>
          <a:ln cap="flat" cmpd="sng" w="19050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g2d3d427e4b2_0_791"/>
          <p:cNvSpPr txBox="1"/>
          <p:nvPr/>
        </p:nvSpPr>
        <p:spPr>
          <a:xfrm>
            <a:off x="7447223" y="443400"/>
            <a:ext cx="1026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Conversão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g2d3d427e4b2_0_791"/>
          <p:cNvSpPr/>
          <p:nvPr/>
        </p:nvSpPr>
        <p:spPr>
          <a:xfrm>
            <a:off x="3787554" y="1046031"/>
            <a:ext cx="576900" cy="443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76353"/>
              </a:gs>
              <a:gs pos="4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2" name="Google Shape;982;g2d3d427e4b2_0_791"/>
          <p:cNvSpPr/>
          <p:nvPr/>
        </p:nvSpPr>
        <p:spPr>
          <a:xfrm>
            <a:off x="6167737" y="665390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Site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3" name="Google Shape;983;g2d3d427e4b2_0_791"/>
          <p:cNvSpPr/>
          <p:nvPr/>
        </p:nvSpPr>
        <p:spPr>
          <a:xfrm>
            <a:off x="6794440" y="623325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Social</a:t>
            </a:r>
            <a:endParaRPr b="0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Ads</a:t>
            </a:r>
            <a:endParaRPr b="0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4" name="Google Shape;984;g2d3d427e4b2_0_791"/>
          <p:cNvSpPr txBox="1"/>
          <p:nvPr/>
        </p:nvSpPr>
        <p:spPr>
          <a:xfrm>
            <a:off x="5657000" y="3431971"/>
            <a:ext cx="9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Conversão</a:t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d3d427e4b2_0_819"/>
          <p:cNvSpPr/>
          <p:nvPr/>
        </p:nvSpPr>
        <p:spPr>
          <a:xfrm>
            <a:off x="2768500" y="246700"/>
            <a:ext cx="7081200" cy="46500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2d3d427e4b2_0_819"/>
          <p:cNvSpPr txBox="1"/>
          <p:nvPr>
            <p:ph type="title"/>
          </p:nvPr>
        </p:nvSpPr>
        <p:spPr>
          <a:xfrm>
            <a:off x="404293" y="1944738"/>
            <a:ext cx="26334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Estratégia </a:t>
            </a:r>
            <a:b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0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de Funis</a:t>
            </a:r>
            <a:endParaRPr b="1" sz="2000">
              <a:solidFill>
                <a:srgbClr val="E76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g2d3d427e4b2_0_819"/>
          <p:cNvSpPr txBox="1"/>
          <p:nvPr>
            <p:ph type="title"/>
          </p:nvPr>
        </p:nvSpPr>
        <p:spPr>
          <a:xfrm>
            <a:off x="404306" y="2809141"/>
            <a:ext cx="3044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1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Mais LTV</a:t>
            </a:r>
            <a:endParaRPr b="0" i="1" sz="13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3" name="Google Shape;993;g2d3d427e4b2_0_819"/>
          <p:cNvSpPr txBox="1"/>
          <p:nvPr/>
        </p:nvSpPr>
        <p:spPr>
          <a:xfrm>
            <a:off x="3126245" y="4025348"/>
            <a:ext cx="167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Produto/Serviço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Exclusividade</a:t>
            </a:r>
            <a:endParaRPr b="0" i="0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Posicionamento</a:t>
            </a:r>
            <a:endParaRPr b="0" i="0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g2d3d427e4b2_0_819"/>
          <p:cNvSpPr/>
          <p:nvPr/>
        </p:nvSpPr>
        <p:spPr>
          <a:xfrm>
            <a:off x="4977358" y="2465360"/>
            <a:ext cx="1171500" cy="1165500"/>
          </a:xfrm>
          <a:prstGeom prst="rect">
            <a:avLst/>
          </a:prstGeom>
          <a:noFill/>
          <a:ln cap="flat" cmpd="sng" w="19050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2d3d427e4b2_0_819"/>
          <p:cNvSpPr/>
          <p:nvPr/>
        </p:nvSpPr>
        <p:spPr>
          <a:xfrm>
            <a:off x="5096270" y="2094685"/>
            <a:ext cx="2392325" cy="679200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Inspiração</a:t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g2d3d427e4b2_0_819"/>
          <p:cNvSpPr/>
          <p:nvPr/>
        </p:nvSpPr>
        <p:spPr>
          <a:xfrm>
            <a:off x="5576797" y="2773885"/>
            <a:ext cx="1431259" cy="493500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Envolvimento</a:t>
            </a:r>
            <a:endParaRPr b="1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7" name="Google Shape;997;g2d3d427e4b2_0_819"/>
          <p:cNvSpPr/>
          <p:nvPr/>
        </p:nvSpPr>
        <p:spPr>
          <a:xfrm>
            <a:off x="6810934" y="1233315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Social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Midia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g2d3d427e4b2_0_819"/>
          <p:cNvSpPr/>
          <p:nvPr/>
        </p:nvSpPr>
        <p:spPr>
          <a:xfrm>
            <a:off x="7436324" y="1415925"/>
            <a:ext cx="621900" cy="621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Eventos</a:t>
            </a:r>
            <a:endParaRPr b="0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Exclusivos</a:t>
            </a:r>
            <a:endParaRPr b="0" i="0" sz="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9" name="Google Shape;999;g2d3d427e4b2_0_819"/>
          <p:cNvSpPr/>
          <p:nvPr/>
        </p:nvSpPr>
        <p:spPr>
          <a:xfrm>
            <a:off x="6194994" y="1362284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Email</a:t>
            </a:r>
            <a:endParaRPr b="0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0" name="Google Shape;1000;g2d3d427e4b2_0_819"/>
          <p:cNvSpPr/>
          <p:nvPr/>
        </p:nvSpPr>
        <p:spPr>
          <a:xfrm>
            <a:off x="5859860" y="3264510"/>
            <a:ext cx="865145" cy="621688"/>
          </a:xfrm>
          <a:prstGeom prst="flowChartManualOperation">
            <a:avLst/>
          </a:prstGeom>
          <a:gradFill>
            <a:gsLst>
              <a:gs pos="0">
                <a:srgbClr val="7EB1C5"/>
              </a:gs>
              <a:gs pos="40000">
                <a:srgbClr val="98CCDF"/>
              </a:gs>
              <a:gs pos="100000">
                <a:srgbClr val="7EB1C5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1" name="Google Shape;1001;g2d3d427e4b2_0_819"/>
          <p:cNvSpPr txBox="1"/>
          <p:nvPr/>
        </p:nvSpPr>
        <p:spPr>
          <a:xfrm>
            <a:off x="6812420" y="1797351"/>
            <a:ext cx="72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Canais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g2d3d427e4b2_0_819"/>
          <p:cNvSpPr txBox="1"/>
          <p:nvPr/>
        </p:nvSpPr>
        <p:spPr>
          <a:xfrm>
            <a:off x="4598645" y="1756685"/>
            <a:ext cx="72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3" name="Google Shape;1003;g2d3d427e4b2_0_819"/>
          <p:cNvSpPr/>
          <p:nvPr/>
        </p:nvSpPr>
        <p:spPr>
          <a:xfrm>
            <a:off x="4547918" y="1116785"/>
            <a:ext cx="809400" cy="621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76353"/>
              </a:gs>
              <a:gs pos="4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g2d3d427e4b2_0_819"/>
          <p:cNvSpPr/>
          <p:nvPr/>
        </p:nvSpPr>
        <p:spPr>
          <a:xfrm>
            <a:off x="3875270" y="1078688"/>
            <a:ext cx="576900" cy="443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76353"/>
              </a:gs>
              <a:gs pos="4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Quente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g2d3d427e4b2_0_819"/>
          <p:cNvSpPr txBox="1"/>
          <p:nvPr/>
        </p:nvSpPr>
        <p:spPr>
          <a:xfrm>
            <a:off x="3126250" y="2842160"/>
            <a:ext cx="1789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Conteúdo</a:t>
            </a:r>
            <a:endParaRPr b="1" i="0" sz="13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Comunidade, Networking</a:t>
            </a:r>
            <a:endParaRPr b="0" i="0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6" name="Google Shape;1006;g2d3d427e4b2_0_819"/>
          <p:cNvSpPr/>
          <p:nvPr/>
        </p:nvSpPr>
        <p:spPr>
          <a:xfrm>
            <a:off x="6004052" y="4037873"/>
            <a:ext cx="576900" cy="576900"/>
          </a:xfrm>
          <a:prstGeom prst="diamond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7" name="Google Shape;1007;g2d3d427e4b2_0_819"/>
          <p:cNvCxnSpPr>
            <a:stCxn id="993" idx="3"/>
            <a:endCxn id="1006" idx="1"/>
          </p:cNvCxnSpPr>
          <p:nvPr/>
        </p:nvCxnSpPr>
        <p:spPr>
          <a:xfrm>
            <a:off x="4796345" y="4325498"/>
            <a:ext cx="1207800" cy="900"/>
          </a:xfrm>
          <a:prstGeom prst="straightConnector1">
            <a:avLst/>
          </a:prstGeom>
          <a:noFill/>
          <a:ln cap="flat" cmpd="sng" w="19050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8" name="Google Shape;1008;g2d3d427e4b2_0_819"/>
          <p:cNvSpPr txBox="1"/>
          <p:nvPr/>
        </p:nvSpPr>
        <p:spPr>
          <a:xfrm>
            <a:off x="7902647" y="539763"/>
            <a:ext cx="98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Retenção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9" name="Google Shape;1009;g2d3d427e4b2_0_819"/>
          <p:cNvSpPr/>
          <p:nvPr/>
        </p:nvSpPr>
        <p:spPr>
          <a:xfrm>
            <a:off x="4571050" y="587825"/>
            <a:ext cx="752100" cy="443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76353"/>
              </a:gs>
              <a:gs pos="4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Qualificado</a:t>
            </a:r>
            <a:endParaRPr b="1" i="0" sz="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g2d3d427e4b2_0_819"/>
          <p:cNvSpPr/>
          <p:nvPr/>
        </p:nvSpPr>
        <p:spPr>
          <a:xfrm>
            <a:off x="7367148" y="753075"/>
            <a:ext cx="621900" cy="621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endParaRPr b="0" i="0" sz="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g2d3d427e4b2_0_819"/>
          <p:cNvSpPr/>
          <p:nvPr/>
        </p:nvSpPr>
        <p:spPr>
          <a:xfrm>
            <a:off x="6092569" y="747584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b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Account</a:t>
            </a:r>
            <a:endParaRPr b="0" i="0" sz="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g2d3d427e4b2_0_819"/>
          <p:cNvSpPr/>
          <p:nvPr/>
        </p:nvSpPr>
        <p:spPr>
          <a:xfrm>
            <a:off x="8025263" y="964181"/>
            <a:ext cx="648900" cy="648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" sz="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Comunidade</a:t>
            </a:r>
            <a:endParaRPr b="0" i="0" sz="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3" name="Google Shape;1013;g2d3d427e4b2_0_819"/>
          <p:cNvSpPr/>
          <p:nvPr/>
        </p:nvSpPr>
        <p:spPr>
          <a:xfrm>
            <a:off x="6731878" y="620896"/>
            <a:ext cx="576900" cy="576900"/>
          </a:xfrm>
          <a:prstGeom prst="ellipse">
            <a:avLst/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Indicação</a:t>
            </a:r>
            <a:endParaRPr b="0" i="0" sz="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g2d3d427e4b2_0_819"/>
          <p:cNvSpPr txBox="1"/>
          <p:nvPr/>
        </p:nvSpPr>
        <p:spPr>
          <a:xfrm>
            <a:off x="5803291" y="3428731"/>
            <a:ext cx="98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Pertencimento</a:t>
            </a:r>
            <a:endParaRPr b="1" i="0" sz="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d3d427e4b2_0_848"/>
          <p:cNvSpPr txBox="1"/>
          <p:nvPr>
            <p:ph type="title"/>
          </p:nvPr>
        </p:nvSpPr>
        <p:spPr>
          <a:xfrm>
            <a:off x="457479" y="1685573"/>
            <a:ext cx="400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200">
                <a:solidFill>
                  <a:srgbClr val="E7635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Flywheel</a:t>
            </a:r>
            <a:endParaRPr sz="3200">
              <a:solidFill>
                <a:srgbClr val="E7635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1" name="Google Shape;1021;g2d3d427e4b2_0_848"/>
          <p:cNvSpPr txBox="1"/>
          <p:nvPr/>
        </p:nvSpPr>
        <p:spPr>
          <a:xfrm>
            <a:off x="457479" y="2380325"/>
            <a:ext cx="3515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16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Ganhando impulso e tração </a:t>
            </a:r>
            <a:br>
              <a:rPr b="0" i="1" lang="en" sz="16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6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no negócio, reduzindo a competitividade de recursos</a:t>
            </a:r>
            <a:br>
              <a:rPr b="0" i="1" lang="en" sz="16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6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e os atritos entre as áreas</a:t>
            </a:r>
            <a:endParaRPr b="0" i="1" sz="1600" u="none" cap="none" strike="noStrike">
              <a:solidFill>
                <a:srgbClr val="163A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2" name="Google Shape;1022;g2d3d427e4b2_0_848"/>
          <p:cNvSpPr/>
          <p:nvPr/>
        </p:nvSpPr>
        <p:spPr>
          <a:xfrm>
            <a:off x="3878125" y="699600"/>
            <a:ext cx="4887300" cy="3744300"/>
          </a:xfrm>
          <a:prstGeom prst="roundRect">
            <a:avLst>
              <a:gd fmla="val 11583" name="adj"/>
            </a:avLst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g2d3d427e4b2_0_848"/>
          <p:cNvPicPr preferRelativeResize="0"/>
          <p:nvPr/>
        </p:nvPicPr>
        <p:blipFill rotWithShape="1">
          <a:blip r:embed="rId3">
            <a:alphaModFix/>
          </a:blip>
          <a:srcRect b="2798" l="26273" r="26532" t="3267"/>
          <a:stretch/>
        </p:blipFill>
        <p:spPr>
          <a:xfrm>
            <a:off x="4723800" y="763795"/>
            <a:ext cx="3222950" cy="32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2d3d427e4b2_0_848"/>
          <p:cNvSpPr txBox="1"/>
          <p:nvPr/>
        </p:nvSpPr>
        <p:spPr>
          <a:xfrm>
            <a:off x="4572625" y="4096117"/>
            <a:ext cx="3498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The HubSpot Flywheel</a:t>
            </a:r>
            <a:endParaRPr b="1" i="0" sz="11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d3d427e4b2_0_857"/>
          <p:cNvSpPr/>
          <p:nvPr/>
        </p:nvSpPr>
        <p:spPr>
          <a:xfrm>
            <a:off x="3682025" y="246750"/>
            <a:ext cx="6377400" cy="46500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2d3d427e4b2_0_857"/>
          <p:cNvSpPr/>
          <p:nvPr/>
        </p:nvSpPr>
        <p:spPr>
          <a:xfrm rot="-4322452">
            <a:off x="4559923" y="1947924"/>
            <a:ext cx="1942022" cy="1942022"/>
          </a:xfrm>
          <a:prstGeom prst="arc">
            <a:avLst>
              <a:gd fmla="val 13760122" name="adj1"/>
              <a:gd fmla="val 0" name="adj2"/>
            </a:avLst>
          </a:prstGeom>
          <a:noFill/>
          <a:ln cap="flat" cmpd="sng" w="38100">
            <a:solidFill>
              <a:srgbClr val="FE6259"/>
            </a:solidFill>
            <a:prstDash val="solid"/>
            <a:round/>
            <a:headEnd len="sm" w="sm" type="none"/>
            <a:tailEnd len="sm" w="sm" type="stealth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Google Shape;1032;g2d3d427e4b2_0_857"/>
          <p:cNvPicPr preferRelativeResize="0"/>
          <p:nvPr/>
        </p:nvPicPr>
        <p:blipFill rotWithShape="1">
          <a:blip r:embed="rId3">
            <a:alphaModFix/>
          </a:blip>
          <a:srcRect b="208" l="0" r="0" t="199"/>
          <a:stretch/>
        </p:blipFill>
        <p:spPr>
          <a:xfrm rot="-626571">
            <a:off x="4744610" y="2064666"/>
            <a:ext cx="1628852" cy="1628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g2d3d427e4b2_0_857"/>
          <p:cNvSpPr/>
          <p:nvPr/>
        </p:nvSpPr>
        <p:spPr>
          <a:xfrm>
            <a:off x="5021805" y="2341860"/>
            <a:ext cx="1074300" cy="1074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b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Soluções de Entrada</a:t>
            </a:r>
            <a:endParaRPr b="1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4" name="Google Shape;1034;g2d3d427e4b2_0_857"/>
          <p:cNvPicPr preferRelativeResize="0"/>
          <p:nvPr/>
        </p:nvPicPr>
        <p:blipFill rotWithShape="1">
          <a:blip r:embed="rId3">
            <a:alphaModFix/>
          </a:blip>
          <a:srcRect b="208" l="0" r="0" t="199"/>
          <a:stretch/>
        </p:blipFill>
        <p:spPr>
          <a:xfrm rot="-394471">
            <a:off x="6344038" y="772715"/>
            <a:ext cx="1628851" cy="1628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2d3d427e4b2_0_857"/>
          <p:cNvSpPr/>
          <p:nvPr/>
        </p:nvSpPr>
        <p:spPr>
          <a:xfrm>
            <a:off x="6581911" y="1045386"/>
            <a:ext cx="1164600" cy="1074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br>
              <a:rPr b="1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Soluções para Geração de Caixa</a:t>
            </a:r>
            <a:endParaRPr b="1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6" name="Google Shape;1036;g2d3d427e4b2_0_857"/>
          <p:cNvPicPr preferRelativeResize="0"/>
          <p:nvPr/>
        </p:nvPicPr>
        <p:blipFill rotWithShape="1">
          <a:blip r:embed="rId3">
            <a:alphaModFix/>
          </a:blip>
          <a:srcRect b="208" l="0" r="0" t="199"/>
          <a:stretch/>
        </p:blipFill>
        <p:spPr>
          <a:xfrm rot="287198">
            <a:off x="6775272" y="2573667"/>
            <a:ext cx="1628851" cy="16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2d3d427e4b2_0_857"/>
          <p:cNvSpPr/>
          <p:nvPr/>
        </p:nvSpPr>
        <p:spPr>
          <a:xfrm>
            <a:off x="6911176" y="2850850"/>
            <a:ext cx="1356900" cy="1074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Produtos e Soluções para Perpetuidade e aumento de LTV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2d3d427e4b2_0_857"/>
          <p:cNvSpPr/>
          <p:nvPr/>
        </p:nvSpPr>
        <p:spPr>
          <a:xfrm rot="-9563219">
            <a:off x="6622235" y="2452528"/>
            <a:ext cx="1942030" cy="1942030"/>
          </a:xfrm>
          <a:prstGeom prst="arc">
            <a:avLst>
              <a:gd fmla="val 12360644" name="adj1"/>
              <a:gd fmla="val 0" name="adj2"/>
            </a:avLst>
          </a:prstGeom>
          <a:noFill/>
          <a:ln cap="flat" cmpd="sng" w="38100">
            <a:solidFill>
              <a:srgbClr val="FE6259"/>
            </a:solidFill>
            <a:prstDash val="solid"/>
            <a:round/>
            <a:headEnd len="sm" w="sm" type="none"/>
            <a:tailEnd len="sm" w="sm" type="stealth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2d3d427e4b2_0_857"/>
          <p:cNvSpPr/>
          <p:nvPr/>
        </p:nvSpPr>
        <p:spPr>
          <a:xfrm rot="-199805">
            <a:off x="6208407" y="601220"/>
            <a:ext cx="1941879" cy="1941879"/>
          </a:xfrm>
          <a:prstGeom prst="arc">
            <a:avLst>
              <a:gd fmla="val 13760122" name="adj1"/>
              <a:gd fmla="val 0" name="adj2"/>
            </a:avLst>
          </a:prstGeom>
          <a:noFill/>
          <a:ln cap="flat" cmpd="sng" w="38100">
            <a:solidFill>
              <a:srgbClr val="FE6259"/>
            </a:solidFill>
            <a:prstDash val="solid"/>
            <a:round/>
            <a:headEnd len="sm" w="sm" type="stealth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2d3d427e4b2_0_857"/>
          <p:cNvSpPr txBox="1"/>
          <p:nvPr/>
        </p:nvSpPr>
        <p:spPr>
          <a:xfrm rot="-3105">
            <a:off x="3723872" y="2062720"/>
            <a:ext cx="99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Funis para </a:t>
            </a:r>
            <a:br>
              <a:rPr b="1" i="1" lang="en" sz="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" sz="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Clientes</a:t>
            </a:r>
            <a:endParaRPr b="1" i="1" sz="8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g2d3d427e4b2_0_857"/>
          <p:cNvSpPr txBox="1"/>
          <p:nvPr/>
        </p:nvSpPr>
        <p:spPr>
          <a:xfrm rot="1349">
            <a:off x="7704567" y="396742"/>
            <a:ext cx="76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Funis para </a:t>
            </a:r>
            <a:br>
              <a:rPr b="1" i="1" lang="en" sz="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" sz="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Caixa</a:t>
            </a:r>
            <a:endParaRPr b="1" i="1" sz="8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g2d3d427e4b2_0_857"/>
          <p:cNvSpPr txBox="1"/>
          <p:nvPr/>
        </p:nvSpPr>
        <p:spPr>
          <a:xfrm rot="-688">
            <a:off x="6586380" y="4448387"/>
            <a:ext cx="15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Funis para </a:t>
            </a:r>
            <a:br>
              <a:rPr b="1" i="1" lang="en" sz="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" sz="8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LTV</a:t>
            </a:r>
            <a:endParaRPr b="1" i="1" sz="8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3" name="Google Shape;1043;g2d3d427e4b2_0_857"/>
          <p:cNvSpPr txBox="1"/>
          <p:nvPr>
            <p:ph type="title"/>
          </p:nvPr>
        </p:nvSpPr>
        <p:spPr>
          <a:xfrm>
            <a:off x="539056" y="1008509"/>
            <a:ext cx="2817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6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A Estrutura de</a:t>
            </a:r>
            <a:br>
              <a:rPr b="1" lang="en" sz="26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6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Revenue para</a:t>
            </a:r>
            <a:br>
              <a:rPr b="1" lang="en" sz="26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6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o crescimento </a:t>
            </a:r>
            <a:endParaRPr b="1" sz="2600">
              <a:solidFill>
                <a:srgbClr val="E76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26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do negócio</a:t>
            </a:r>
            <a:endParaRPr b="1" sz="2600">
              <a:solidFill>
                <a:srgbClr val="E76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4" name="Google Shape;1044;g2d3d427e4b2_0_857"/>
          <p:cNvSpPr txBox="1"/>
          <p:nvPr/>
        </p:nvSpPr>
        <p:spPr>
          <a:xfrm>
            <a:off x="539056" y="2544846"/>
            <a:ext cx="3111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 velocidade de crescimento</a:t>
            </a:r>
            <a:endParaRPr b="0" i="0" sz="14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depende da relação entre</a:t>
            </a:r>
            <a:endParaRPr b="0" i="0" sz="14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E796F"/>
              </a:buClr>
              <a:buSzPts val="1400"/>
              <a:buFont typeface="Montserrat"/>
              <a:buChar char="●"/>
            </a:pPr>
            <a:r>
              <a:rPr b="0" i="1" lang="en" sz="1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Quão rápido você gira</a:t>
            </a:r>
            <a:endParaRPr b="0" i="1" sz="14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E796F"/>
              </a:buClr>
              <a:buSzPts val="1400"/>
              <a:buFont typeface="Montserrat"/>
              <a:buChar char="●"/>
            </a:pPr>
            <a:r>
              <a:rPr b="0" i="1" lang="en" sz="1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Quanta fricção existe</a:t>
            </a:r>
            <a:endParaRPr b="0" i="1" sz="14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E796F"/>
              </a:buClr>
              <a:buSzPts val="1400"/>
              <a:buFont typeface="Montserrat"/>
              <a:buChar char="●"/>
            </a:pPr>
            <a:r>
              <a:rPr b="0" i="1" lang="en" sz="1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 quão grande é</a:t>
            </a:r>
            <a:endParaRPr b="0" i="1" sz="14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g2d3d427e4b2_0_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51" y="349124"/>
            <a:ext cx="6172099" cy="444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3d427e4b2_0_35"/>
          <p:cNvSpPr/>
          <p:nvPr/>
        </p:nvSpPr>
        <p:spPr>
          <a:xfrm>
            <a:off x="749550" y="1521600"/>
            <a:ext cx="7644900" cy="21003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d3d427e4b2_0_35"/>
          <p:cNvSpPr txBox="1"/>
          <p:nvPr/>
        </p:nvSpPr>
        <p:spPr>
          <a:xfrm>
            <a:off x="1137900" y="1986150"/>
            <a:ext cx="68682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Será que a sua empresa está</a:t>
            </a:r>
            <a: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crescendo da forma correta?</a:t>
            </a:r>
            <a:endParaRPr b="1" i="1" sz="34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d3d427e4b2_0_881"/>
          <p:cNvSpPr/>
          <p:nvPr/>
        </p:nvSpPr>
        <p:spPr>
          <a:xfrm>
            <a:off x="1015738" y="1144650"/>
            <a:ext cx="7105500" cy="36108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g2d3d427e4b2_0_881"/>
          <p:cNvSpPr txBox="1"/>
          <p:nvPr/>
        </p:nvSpPr>
        <p:spPr>
          <a:xfrm>
            <a:off x="1065100" y="388416"/>
            <a:ext cx="7006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2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170 Milhões de assinantes no</a:t>
            </a:r>
            <a:r>
              <a:rPr b="1" i="0" lang="en" sz="2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24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Amazon Prime</a:t>
            </a:r>
            <a:endParaRPr b="1" i="1" sz="2300" u="none" cap="none" strike="noStrike">
              <a:solidFill>
                <a:srgbClr val="E76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8" name="Google Shape;1058;g2d3d427e4b2_0_881"/>
          <p:cNvSpPr txBox="1"/>
          <p:nvPr/>
        </p:nvSpPr>
        <p:spPr>
          <a:xfrm>
            <a:off x="1564383" y="1364850"/>
            <a:ext cx="3105300" cy="31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No curto prazo:</a:t>
            </a:r>
            <a:b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7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Só prejuízo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Descontos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Frete grátis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Acesso gratuito a conteúdos pagos.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b="1" i="0" lang="en" sz="15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No longo prazo:</a:t>
            </a:r>
            <a:b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7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170 milhões de assinantes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trafego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demanda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sellers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Melhores seleções produtos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Melhor experiência para o cliente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Mais LTV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9" name="Google Shape;1059;g2d3d427e4b2_0_881"/>
          <p:cNvSpPr/>
          <p:nvPr/>
        </p:nvSpPr>
        <p:spPr>
          <a:xfrm>
            <a:off x="5022969" y="1144650"/>
            <a:ext cx="3105300" cy="36108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g2d3d427e4b2_0_881"/>
          <p:cNvSpPr/>
          <p:nvPr/>
        </p:nvSpPr>
        <p:spPr>
          <a:xfrm>
            <a:off x="6222136" y="2813150"/>
            <a:ext cx="792600" cy="8769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212F6C"/>
              </a:gs>
              <a:gs pos="56000">
                <a:srgbClr val="0F1A45"/>
              </a:gs>
              <a:gs pos="100000">
                <a:srgbClr val="0F1A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g2d3d427e4b2_0_881"/>
          <p:cNvSpPr/>
          <p:nvPr/>
        </p:nvSpPr>
        <p:spPr>
          <a:xfrm>
            <a:off x="5753684" y="1502382"/>
            <a:ext cx="1544400" cy="1603800"/>
          </a:xfrm>
          <a:prstGeom prst="arc">
            <a:avLst>
              <a:gd fmla="val 7008972" name="adj1"/>
              <a:gd fmla="val 11937106" name="adj2"/>
            </a:avLst>
          </a:prstGeom>
          <a:noFill/>
          <a:ln cap="flat" cmpd="sng" w="19050">
            <a:solidFill>
              <a:srgbClr val="E76353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28925" lIns="28925" spcFirstLastPara="1" rIns="28925" wrap="square" tIns="28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2d3d427e4b2_0_881"/>
          <p:cNvSpPr txBox="1"/>
          <p:nvPr/>
        </p:nvSpPr>
        <p:spPr>
          <a:xfrm>
            <a:off x="6272946" y="4209179"/>
            <a:ext cx="4806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Traffic</a:t>
            </a:r>
            <a:endParaRPr b="1" i="1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3" name="Google Shape;1063;g2d3d427e4b2_0_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4479" y="2997651"/>
            <a:ext cx="507848" cy="507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g2d3d427e4b2_0_881"/>
          <p:cNvSpPr txBox="1"/>
          <p:nvPr/>
        </p:nvSpPr>
        <p:spPr>
          <a:xfrm>
            <a:off x="6200342" y="2383880"/>
            <a:ext cx="655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10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Selection</a:t>
            </a:r>
            <a:endParaRPr b="1" i="1" sz="10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5" name="Google Shape;1065;g2d3d427e4b2_0_881"/>
          <p:cNvSpPr txBox="1"/>
          <p:nvPr/>
        </p:nvSpPr>
        <p:spPr>
          <a:xfrm>
            <a:off x="5357428" y="3281129"/>
            <a:ext cx="4806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Sellers</a:t>
            </a:r>
            <a:endParaRPr b="1" i="1" sz="9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6" name="Google Shape;1066;g2d3d427e4b2_0_881"/>
          <p:cNvSpPr txBox="1"/>
          <p:nvPr/>
        </p:nvSpPr>
        <p:spPr>
          <a:xfrm>
            <a:off x="7010185" y="3275537"/>
            <a:ext cx="883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Customer </a:t>
            </a:r>
            <a:br>
              <a:rPr b="1" i="1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Experience</a:t>
            </a:r>
            <a:endParaRPr b="1" i="1" sz="9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g2d3d427e4b2_0_881"/>
          <p:cNvSpPr txBox="1"/>
          <p:nvPr/>
        </p:nvSpPr>
        <p:spPr>
          <a:xfrm>
            <a:off x="5581054" y="1704808"/>
            <a:ext cx="750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Lower Cost</a:t>
            </a:r>
            <a:endParaRPr b="1" i="1" sz="9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Structure</a:t>
            </a:r>
            <a:endParaRPr b="1" i="1" sz="9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g2d3d427e4b2_0_881"/>
          <p:cNvSpPr txBox="1"/>
          <p:nvPr/>
        </p:nvSpPr>
        <p:spPr>
          <a:xfrm>
            <a:off x="6906148" y="1719658"/>
            <a:ext cx="454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Lower</a:t>
            </a:r>
            <a:endParaRPr b="1" i="1" sz="9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Prices</a:t>
            </a:r>
            <a:endParaRPr b="1" i="1" sz="9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9" name="Google Shape;1069;g2d3d427e4b2_0_881"/>
          <p:cNvSpPr/>
          <p:nvPr/>
        </p:nvSpPr>
        <p:spPr>
          <a:xfrm>
            <a:off x="6233561" y="2444413"/>
            <a:ext cx="1248900" cy="1296900"/>
          </a:xfrm>
          <a:prstGeom prst="arc">
            <a:avLst>
              <a:gd fmla="val 16809138" name="adj1"/>
              <a:gd fmla="val 621077" name="adj2"/>
            </a:avLst>
          </a:prstGeom>
          <a:noFill/>
          <a:ln cap="flat" cmpd="sng" w="19050">
            <a:solidFill>
              <a:srgbClr val="E76353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28925" lIns="28925" spcFirstLastPara="1" rIns="28925" wrap="square" tIns="28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g2d3d427e4b2_0_881"/>
          <p:cNvSpPr/>
          <p:nvPr/>
        </p:nvSpPr>
        <p:spPr>
          <a:xfrm>
            <a:off x="5594403" y="2444413"/>
            <a:ext cx="1842300" cy="1913100"/>
          </a:xfrm>
          <a:prstGeom prst="arc">
            <a:avLst>
              <a:gd fmla="val 696240" name="adj1"/>
              <a:gd fmla="val 4062184" name="adj2"/>
            </a:avLst>
          </a:prstGeom>
          <a:noFill/>
          <a:ln cap="flat" cmpd="sng" w="19050">
            <a:solidFill>
              <a:srgbClr val="E76353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28925" lIns="28925" spcFirstLastPara="1" rIns="28925" wrap="square" tIns="28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2d3d427e4b2_0_881"/>
          <p:cNvSpPr/>
          <p:nvPr/>
        </p:nvSpPr>
        <p:spPr>
          <a:xfrm>
            <a:off x="5594403" y="2444413"/>
            <a:ext cx="1842300" cy="1913100"/>
          </a:xfrm>
          <a:prstGeom prst="arc">
            <a:avLst>
              <a:gd fmla="val 6773117" name="adj1"/>
              <a:gd fmla="val 10377135" name="adj2"/>
            </a:avLst>
          </a:prstGeom>
          <a:noFill/>
          <a:ln cap="flat" cmpd="sng" w="19050">
            <a:solidFill>
              <a:srgbClr val="E76353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28925" lIns="28925" spcFirstLastPara="1" rIns="28925" wrap="square" tIns="28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2d3d427e4b2_0_881"/>
          <p:cNvSpPr/>
          <p:nvPr/>
        </p:nvSpPr>
        <p:spPr>
          <a:xfrm>
            <a:off x="5594356" y="2444413"/>
            <a:ext cx="1842300" cy="1913100"/>
          </a:xfrm>
          <a:prstGeom prst="arc">
            <a:avLst>
              <a:gd fmla="val 11623371" name="adj1"/>
              <a:gd fmla="val 14514986" name="adj2"/>
            </a:avLst>
          </a:prstGeom>
          <a:noFill/>
          <a:ln cap="flat" cmpd="sng" w="19050">
            <a:solidFill>
              <a:srgbClr val="E76353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28925" lIns="28925" spcFirstLastPara="1" rIns="28925" wrap="square" tIns="28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2d3d427e4b2_0_881"/>
          <p:cNvSpPr/>
          <p:nvPr/>
        </p:nvSpPr>
        <p:spPr>
          <a:xfrm>
            <a:off x="5753684" y="1502382"/>
            <a:ext cx="1544400" cy="1603800"/>
          </a:xfrm>
          <a:prstGeom prst="arc">
            <a:avLst>
              <a:gd fmla="val 14243565" name="adj1"/>
              <a:gd fmla="val 18291667" name="adj2"/>
            </a:avLst>
          </a:prstGeom>
          <a:noFill/>
          <a:ln cap="flat" cmpd="sng" w="19050">
            <a:solidFill>
              <a:srgbClr val="E76353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28925" lIns="28925" spcFirstLastPara="1" rIns="28925" wrap="square" tIns="28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2d3d427e4b2_0_881"/>
          <p:cNvSpPr/>
          <p:nvPr/>
        </p:nvSpPr>
        <p:spPr>
          <a:xfrm>
            <a:off x="5872731" y="1730844"/>
            <a:ext cx="1544400" cy="1603800"/>
          </a:xfrm>
          <a:prstGeom prst="arc">
            <a:avLst>
              <a:gd fmla="val 19296022" name="adj1"/>
              <a:gd fmla="val 1956667" name="adj2"/>
            </a:avLst>
          </a:prstGeom>
          <a:noFill/>
          <a:ln cap="flat" cmpd="sng" w="19050">
            <a:solidFill>
              <a:srgbClr val="E76353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28925" lIns="28925" spcFirstLastPara="1" rIns="28925" wrap="square" tIns="28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d3d427e4b2_0_904"/>
          <p:cNvSpPr/>
          <p:nvPr/>
        </p:nvSpPr>
        <p:spPr>
          <a:xfrm>
            <a:off x="328650" y="1379714"/>
            <a:ext cx="8486700" cy="32943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g2d3d427e4b2_0_904"/>
          <p:cNvSpPr txBox="1"/>
          <p:nvPr/>
        </p:nvSpPr>
        <p:spPr>
          <a:xfrm>
            <a:off x="638016" y="362696"/>
            <a:ext cx="78681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Como o Hubspot usou a mentalidade de Revenue</a:t>
            </a:r>
            <a:r>
              <a:rPr b="1" i="0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23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para construir um ecossistema (Flywheel)</a:t>
            </a:r>
            <a:endParaRPr b="1" i="1" sz="2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g2d3d427e4b2_0_904"/>
          <p:cNvSpPr txBox="1"/>
          <p:nvPr/>
        </p:nvSpPr>
        <p:spPr>
          <a:xfrm>
            <a:off x="4168321" y="2097314"/>
            <a:ext cx="44682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397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Constrói audiência com conteúdo e comunidade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97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Engajar a audiência para criar confiança </a:t>
            </a:r>
            <a:b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 ter relacionamento</a:t>
            </a:r>
            <a:b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Vende o produto certo no momento certo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97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Encanta e expande a memória através  da experiência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97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6353"/>
              </a:buClr>
              <a:buSzPts val="1200"/>
              <a:buFont typeface="Montserrat"/>
              <a:buChar char="●"/>
            </a:pP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Estimula o cliente a participar da comunidade, </a:t>
            </a:r>
            <a:b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gerando mais audiência, influência e indicações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g2d3d427e4b2_0_904"/>
          <p:cNvSpPr/>
          <p:nvPr/>
        </p:nvSpPr>
        <p:spPr>
          <a:xfrm>
            <a:off x="328650" y="1379714"/>
            <a:ext cx="3418800" cy="32943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g2d3d427e4b2_0_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42" y="1702738"/>
            <a:ext cx="2648216" cy="2648252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5400000" dist="85725">
              <a:srgbClr val="666666">
                <a:alpha val="37647"/>
              </a:srgbClr>
            </a:outerShdw>
          </a:effectLst>
        </p:spPr>
      </p:pic>
      <p:sp>
        <p:nvSpPr>
          <p:cNvPr id="1085" name="Google Shape;1085;g2d3d427e4b2_0_904"/>
          <p:cNvSpPr txBox="1"/>
          <p:nvPr/>
        </p:nvSpPr>
        <p:spPr>
          <a:xfrm>
            <a:off x="4123396" y="1644022"/>
            <a:ext cx="44682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    Diferenciais do Flywheel:</a:t>
            </a:r>
            <a:endParaRPr b="0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d3d427e4b2_0_914"/>
          <p:cNvSpPr/>
          <p:nvPr/>
        </p:nvSpPr>
        <p:spPr>
          <a:xfrm>
            <a:off x="712950" y="1521600"/>
            <a:ext cx="7718100" cy="21003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2d3d427e4b2_0_914"/>
          <p:cNvSpPr txBox="1"/>
          <p:nvPr/>
        </p:nvSpPr>
        <p:spPr>
          <a:xfrm>
            <a:off x="1216800" y="1921500"/>
            <a:ext cx="68682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Foi a partir da mentalidade de Revenue</a:t>
            </a:r>
            <a:r>
              <a:rPr b="0" i="1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que construímos nosso ecossistema</a:t>
            </a:r>
            <a:r>
              <a:rPr b="1" i="0" lang="en" sz="34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 sz="34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3" name="Google Shape;1093;g2d3d427e4b2_0_914"/>
          <p:cNvSpPr/>
          <p:nvPr/>
        </p:nvSpPr>
        <p:spPr>
          <a:xfrm>
            <a:off x="1000729" y="1937100"/>
            <a:ext cx="49800" cy="1269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97268">
                  <a:alpha val="52941"/>
                </a:srgbClr>
              </a:gs>
              <a:gs pos="100000">
                <a:srgbClr val="F97268"/>
              </a:gs>
            </a:gsLst>
            <a:lin ang="540070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d3d427e4b2_0_921"/>
          <p:cNvSpPr/>
          <p:nvPr/>
        </p:nvSpPr>
        <p:spPr>
          <a:xfrm>
            <a:off x="4289100" y="633000"/>
            <a:ext cx="4210200" cy="38775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10800025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g2d3d427e4b2_0_921"/>
          <p:cNvSpPr txBox="1"/>
          <p:nvPr>
            <p:ph type="title"/>
          </p:nvPr>
        </p:nvSpPr>
        <p:spPr>
          <a:xfrm>
            <a:off x="603201" y="2103752"/>
            <a:ext cx="29970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5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Ecossistema</a:t>
            </a:r>
            <a:endParaRPr b="1" sz="2500">
              <a:solidFill>
                <a:srgbClr val="E76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1" name="Google Shape;1101;g2d3d427e4b2_0_921"/>
          <p:cNvSpPr txBox="1"/>
          <p:nvPr>
            <p:ph type="title"/>
          </p:nvPr>
        </p:nvSpPr>
        <p:spPr>
          <a:xfrm>
            <a:off x="603201" y="2685738"/>
            <a:ext cx="346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b="0" i="1" lang="en" sz="2300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G4 Educação</a:t>
            </a:r>
            <a:endParaRPr b="0" i="1" sz="2300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2" name="Google Shape;1102;g2d3d427e4b2_0_921"/>
          <p:cNvPicPr preferRelativeResize="0"/>
          <p:nvPr/>
        </p:nvPicPr>
        <p:blipFill rotWithShape="1">
          <a:blip r:embed="rId3">
            <a:alphaModFix/>
          </a:blip>
          <a:srcRect b="13509" l="13116" r="13108" t="13031"/>
          <a:stretch/>
        </p:blipFill>
        <p:spPr>
          <a:xfrm>
            <a:off x="4661688" y="831605"/>
            <a:ext cx="3465024" cy="348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d3d427e4b2_0_929"/>
          <p:cNvSpPr/>
          <p:nvPr/>
        </p:nvSpPr>
        <p:spPr>
          <a:xfrm>
            <a:off x="247950" y="1201475"/>
            <a:ext cx="8648100" cy="4530600"/>
          </a:xfrm>
          <a:prstGeom prst="roundRect">
            <a:avLst>
              <a:gd fmla="val 115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163A6F">
                <a:alpha val="30588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g2d3d427e4b2_0_929"/>
          <p:cNvSpPr txBox="1"/>
          <p:nvPr>
            <p:ph type="title"/>
          </p:nvPr>
        </p:nvSpPr>
        <p:spPr>
          <a:xfrm>
            <a:off x="2755500" y="358233"/>
            <a:ext cx="3633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400">
                <a:solidFill>
                  <a:srgbClr val="E76353"/>
                </a:solidFill>
                <a:latin typeface="Montserrat"/>
                <a:ea typeface="Montserrat"/>
                <a:cs typeface="Montserrat"/>
                <a:sym typeface="Montserrat"/>
              </a:rPr>
              <a:t>Ecossistema G4</a:t>
            </a:r>
            <a:endParaRPr b="1" sz="2400">
              <a:solidFill>
                <a:srgbClr val="E76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0" name="Google Shape;1110;g2d3d427e4b2_0_9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5555" y="1644694"/>
            <a:ext cx="2111110" cy="211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g2d3d427e4b2_0_9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117" y="2087030"/>
            <a:ext cx="1667601" cy="169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2d3d427e4b2_0_9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156" y="3721739"/>
            <a:ext cx="3955773" cy="103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g2d3d427e4b2_0_929"/>
          <p:cNvPicPr preferRelativeResize="0"/>
          <p:nvPr/>
        </p:nvPicPr>
        <p:blipFill rotWithShape="1">
          <a:blip r:embed="rId6">
            <a:alphaModFix/>
          </a:blip>
          <a:srcRect b="13509" l="13116" r="13108" t="13031"/>
          <a:stretch/>
        </p:blipFill>
        <p:spPr>
          <a:xfrm>
            <a:off x="3084633" y="1695926"/>
            <a:ext cx="2292805" cy="2302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4" name="Google Shape;1114;g2d3d427e4b2_0_929"/>
          <p:cNvCxnSpPr>
            <a:endCxn id="1115" idx="1"/>
          </p:cNvCxnSpPr>
          <p:nvPr/>
        </p:nvCxnSpPr>
        <p:spPr>
          <a:xfrm flipH="1" rot="-5400000">
            <a:off x="1163450" y="3793954"/>
            <a:ext cx="879600" cy="772200"/>
          </a:xfrm>
          <a:prstGeom prst="bentConnector2">
            <a:avLst/>
          </a:prstGeom>
          <a:noFill/>
          <a:ln cap="flat" cmpd="sng" w="9525">
            <a:solidFill>
              <a:srgbClr val="001C5E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116" name="Google Shape;1116;g2d3d427e4b2_0_929"/>
          <p:cNvCxnSpPr/>
          <p:nvPr/>
        </p:nvCxnSpPr>
        <p:spPr>
          <a:xfrm>
            <a:off x="3600050" y="4619854"/>
            <a:ext cx="1496700" cy="0"/>
          </a:xfrm>
          <a:prstGeom prst="straightConnector1">
            <a:avLst/>
          </a:prstGeom>
          <a:noFill/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7" name="Google Shape;1117;g2d3d427e4b2_0_929"/>
          <p:cNvCxnSpPr/>
          <p:nvPr/>
        </p:nvCxnSpPr>
        <p:spPr>
          <a:xfrm rot="10800000">
            <a:off x="5096650" y="3756529"/>
            <a:ext cx="0" cy="860100"/>
          </a:xfrm>
          <a:prstGeom prst="straightConnector1">
            <a:avLst/>
          </a:prstGeom>
          <a:noFill/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18" name="Google Shape;1118;g2d3d427e4b2_0_929"/>
          <p:cNvSpPr/>
          <p:nvPr/>
        </p:nvSpPr>
        <p:spPr>
          <a:xfrm>
            <a:off x="5420385" y="1560305"/>
            <a:ext cx="1346100" cy="929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 dir="5400000" dist="19050">
              <a:srgbClr val="666666">
                <a:alpha val="254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Percebe necessidade</a:t>
            </a:r>
            <a:br>
              <a:rPr b="1" i="0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de ganho de produtividade </a:t>
            </a:r>
            <a:r>
              <a:rPr b="0" i="1" lang="en" sz="6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(eficiência e treinamento</a:t>
            </a:r>
            <a:br>
              <a:rPr b="0" i="1" lang="en" sz="6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6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do time)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2d3d427e4b2_0_929"/>
          <p:cNvSpPr/>
          <p:nvPr/>
        </p:nvSpPr>
        <p:spPr>
          <a:xfrm>
            <a:off x="1989350" y="4296604"/>
            <a:ext cx="1610700" cy="64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 dir="5400000" dist="19050">
              <a:srgbClr val="666666">
                <a:alpha val="254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Precisam de apoio</a:t>
            </a:r>
            <a:br>
              <a:rPr b="1" i="0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para implementar </a:t>
            </a:r>
            <a:br>
              <a:rPr b="1" i="0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9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o que aprenderam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d3d427e4b2_0_944"/>
          <p:cNvSpPr txBox="1"/>
          <p:nvPr/>
        </p:nvSpPr>
        <p:spPr>
          <a:xfrm>
            <a:off x="689775" y="1711375"/>
            <a:ext cx="36267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" sz="28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Ganha aquele que</a:t>
            </a:r>
            <a:br>
              <a:rPr b="0" i="1" lang="en" sz="28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28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pode </a:t>
            </a:r>
            <a:r>
              <a:rPr b="1" i="1" lang="en" sz="28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gastar mais para adquirir cada cliente.</a:t>
            </a:r>
            <a:endParaRPr b="1" i="1" sz="2800" u="none" cap="none" strike="noStrike">
              <a:solidFill>
                <a:srgbClr val="163A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5" name="Google Shape;1125;g2d3d427e4b2_0_944"/>
          <p:cNvSpPr txBox="1"/>
          <p:nvPr/>
        </p:nvSpPr>
        <p:spPr>
          <a:xfrm>
            <a:off x="689769" y="3376872"/>
            <a:ext cx="229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163A6F"/>
                </a:solidFill>
                <a:latin typeface="Montserrat"/>
                <a:ea typeface="Montserrat"/>
                <a:cs typeface="Montserrat"/>
                <a:sym typeface="Montserrat"/>
              </a:rPr>
              <a:t>Dan Kennedy</a:t>
            </a:r>
            <a:endParaRPr b="0" i="1" sz="100" u="none" cap="none" strike="noStrike">
              <a:solidFill>
                <a:srgbClr val="163A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g2d3d427e4b2_0_944"/>
          <p:cNvSpPr txBox="1"/>
          <p:nvPr/>
        </p:nvSpPr>
        <p:spPr>
          <a:xfrm>
            <a:off x="647397" y="552863"/>
            <a:ext cx="9048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</a:pPr>
            <a:r>
              <a:rPr b="0" i="1" lang="en" sz="10300" u="none" cap="none" strike="noStrike">
                <a:solidFill>
                  <a:srgbClr val="FA726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b="1" i="1" sz="10300" u="none" cap="none" strike="noStrike">
              <a:solidFill>
                <a:srgbClr val="FA726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g2d3d427e4b2_0_944"/>
          <p:cNvSpPr txBox="1"/>
          <p:nvPr/>
        </p:nvSpPr>
        <p:spPr>
          <a:xfrm>
            <a:off x="1042570" y="4087350"/>
            <a:ext cx="1616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rPr>
              <a:t>@rodrigo.fer.nandes</a:t>
            </a:r>
            <a:endParaRPr b="0" i="0" sz="1000" u="none" cap="none" strike="noStrike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" name="Google Shape;1128;g2d3d427e4b2_0_944"/>
          <p:cNvSpPr txBox="1"/>
          <p:nvPr/>
        </p:nvSpPr>
        <p:spPr>
          <a:xfrm>
            <a:off x="3009221" y="4087360"/>
            <a:ext cx="1490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rPr>
              <a:t>Rodrigo Fernandes</a:t>
            </a:r>
            <a:endParaRPr b="0" i="0" sz="1000" u="none" cap="none" strike="noStrike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9" name="Google Shape;1129;g2d3d427e4b2_0_9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821" y="4083347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g2d3d427e4b2_0_9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0034" y="408811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g2d3d427e4b2_0_944"/>
          <p:cNvSpPr/>
          <p:nvPr/>
        </p:nvSpPr>
        <p:spPr>
          <a:xfrm>
            <a:off x="5264725" y="1203035"/>
            <a:ext cx="3447600" cy="3598200"/>
          </a:xfrm>
          <a:prstGeom prst="roundRect">
            <a:avLst>
              <a:gd fmla="val 12752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657225" rotWithShape="0" algn="bl" dir="4200000" dist="266700">
              <a:srgbClr val="163A6F">
                <a:alpha val="1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g2d3d427e4b2_0_944"/>
          <p:cNvPicPr preferRelativeResize="0"/>
          <p:nvPr/>
        </p:nvPicPr>
        <p:blipFill rotWithShape="1">
          <a:blip r:embed="rId5">
            <a:alphaModFix/>
          </a:blip>
          <a:srcRect b="18632" l="0" r="0" t="0"/>
          <a:stretch/>
        </p:blipFill>
        <p:spPr>
          <a:xfrm>
            <a:off x="5472047" y="320391"/>
            <a:ext cx="2936660" cy="448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d5d52e231d_0_90"/>
          <p:cNvSpPr/>
          <p:nvPr/>
        </p:nvSpPr>
        <p:spPr>
          <a:xfrm>
            <a:off x="10549432" y="3639732"/>
            <a:ext cx="616500" cy="579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g2d5d52e231d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503ecdcb31_1_375"/>
          <p:cNvSpPr/>
          <p:nvPr/>
        </p:nvSpPr>
        <p:spPr>
          <a:xfrm>
            <a:off x="5253361" y="744194"/>
            <a:ext cx="3339300" cy="847200"/>
          </a:xfrm>
          <a:prstGeom prst="roundRect">
            <a:avLst>
              <a:gd fmla="val 21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600075" dir="5400000" dist="219240">
              <a:srgbClr val="101010">
                <a:alpha val="12940"/>
              </a:srgbClr>
            </a:outerShdw>
          </a:effectLst>
        </p:spPr>
        <p:txBody>
          <a:bodyPr anchorCtr="0" anchor="ctr" bIns="91450" lIns="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  <p:sp>
        <p:nvSpPr>
          <p:cNvPr id="1144" name="Google Shape;1144;g3503ecdcb31_1_375"/>
          <p:cNvSpPr/>
          <p:nvPr/>
        </p:nvSpPr>
        <p:spPr>
          <a:xfrm>
            <a:off x="4377375" y="744194"/>
            <a:ext cx="792900" cy="847200"/>
          </a:xfrm>
          <a:prstGeom prst="roundRect">
            <a:avLst>
              <a:gd fmla="val 2183" name="adj"/>
            </a:avLst>
          </a:prstGeom>
          <a:gradFill>
            <a:gsLst>
              <a:gs pos="0">
                <a:srgbClr val="FCADA8">
                  <a:alpha val="61960"/>
                </a:srgbClr>
              </a:gs>
              <a:gs pos="100000">
                <a:srgbClr val="F03D30">
                  <a:alpha val="6196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5" name="Google Shape;1145;g3503ecdcb31_1_375"/>
          <p:cNvSpPr/>
          <p:nvPr/>
        </p:nvSpPr>
        <p:spPr>
          <a:xfrm>
            <a:off x="4377375" y="1675848"/>
            <a:ext cx="792900" cy="847200"/>
          </a:xfrm>
          <a:prstGeom prst="roundRect">
            <a:avLst>
              <a:gd fmla="val 2183" name="adj"/>
            </a:avLst>
          </a:prstGeom>
          <a:gradFill>
            <a:gsLst>
              <a:gs pos="0">
                <a:srgbClr val="FCADA8">
                  <a:alpha val="61960"/>
                </a:srgbClr>
              </a:gs>
              <a:gs pos="100000">
                <a:srgbClr val="F03D30">
                  <a:alpha val="6196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6" name="Google Shape;1146;g3503ecdcb31_1_375"/>
          <p:cNvSpPr/>
          <p:nvPr/>
        </p:nvSpPr>
        <p:spPr>
          <a:xfrm>
            <a:off x="4377375" y="2607503"/>
            <a:ext cx="792900" cy="847200"/>
          </a:xfrm>
          <a:prstGeom prst="roundRect">
            <a:avLst>
              <a:gd fmla="val 2183" name="adj"/>
            </a:avLst>
          </a:prstGeom>
          <a:gradFill>
            <a:gsLst>
              <a:gs pos="0">
                <a:srgbClr val="FCADA8">
                  <a:alpha val="61960"/>
                </a:srgbClr>
              </a:gs>
              <a:gs pos="100000">
                <a:srgbClr val="F03D30">
                  <a:alpha val="6196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7" name="Google Shape;1147;g3503ecdcb31_1_375"/>
          <p:cNvSpPr/>
          <p:nvPr/>
        </p:nvSpPr>
        <p:spPr>
          <a:xfrm>
            <a:off x="4759440" y="1989954"/>
            <a:ext cx="761022" cy="761022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gradFill>
            <a:gsLst>
              <a:gs pos="0">
                <a:srgbClr val="E76353"/>
              </a:gs>
              <a:gs pos="5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dir="5270335" dist="57280">
              <a:srgbClr val="3D4B8C">
                <a:alpha val="31760"/>
              </a:srgbClr>
            </a:outerShdw>
          </a:effectLst>
        </p:spPr>
      </p:sp>
      <p:pic>
        <p:nvPicPr>
          <p:cNvPr id="1148" name="Google Shape;1148;g3503ecdcb31_1_375"/>
          <p:cNvPicPr preferRelativeResize="0"/>
          <p:nvPr/>
        </p:nvPicPr>
        <p:blipFill rotWithShape="1">
          <a:blip r:embed="rId4">
            <a:alphaModFix/>
          </a:blip>
          <a:srcRect b="32241" l="0" r="0" t="21099"/>
          <a:stretch/>
        </p:blipFill>
        <p:spPr>
          <a:xfrm>
            <a:off x="418320" y="1787040"/>
            <a:ext cx="2793598" cy="49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3503ecdcb31_1_375"/>
          <p:cNvSpPr/>
          <p:nvPr/>
        </p:nvSpPr>
        <p:spPr>
          <a:xfrm>
            <a:off x="4759440" y="3095154"/>
            <a:ext cx="761022" cy="761022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gradFill>
            <a:gsLst>
              <a:gs pos="0">
                <a:srgbClr val="E76353"/>
              </a:gs>
              <a:gs pos="5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dir="5270335" dist="57280">
              <a:srgbClr val="3D4B8C">
                <a:alpha val="31760"/>
              </a:srgbClr>
            </a:outerShdw>
          </a:effectLst>
        </p:spPr>
      </p:sp>
      <p:sp>
        <p:nvSpPr>
          <p:cNvPr id="1150" name="Google Shape;1150;g3503ecdcb31_1_375"/>
          <p:cNvSpPr txBox="1"/>
          <p:nvPr/>
        </p:nvSpPr>
        <p:spPr>
          <a:xfrm>
            <a:off x="418320" y="2394000"/>
            <a:ext cx="39399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 u="none" cap="none" strike="noStrike">
                <a:solidFill>
                  <a:srgbClr val="1F2E6C"/>
                </a:solidFill>
                <a:latin typeface="Montserrat"/>
                <a:ea typeface="Montserrat"/>
                <a:cs typeface="Montserrat"/>
                <a:sym typeface="Montserrat"/>
              </a:rPr>
              <a:t>A melhor experiência</a:t>
            </a:r>
            <a:r>
              <a:rPr b="1" i="0" lang="en" sz="2000" u="none" cap="none" strike="noStrike">
                <a:solidFill>
                  <a:srgbClr val="1F2E6C"/>
                </a:solidFill>
                <a:latin typeface="Montserrat"/>
                <a:ea typeface="Montserrat"/>
                <a:cs typeface="Montserrat"/>
                <a:sym typeface="Montserrat"/>
              </a:rPr>
              <a:t> começa com você.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3503ecdcb31_1_375"/>
          <p:cNvSpPr/>
          <p:nvPr/>
        </p:nvSpPr>
        <p:spPr>
          <a:xfrm>
            <a:off x="4759440" y="885114"/>
            <a:ext cx="761022" cy="761022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gradFill>
            <a:gsLst>
              <a:gs pos="0">
                <a:srgbClr val="E76353"/>
              </a:gs>
              <a:gs pos="50000">
                <a:srgbClr val="F98A7C"/>
              </a:gs>
              <a:gs pos="100000">
                <a:srgbClr val="E76353"/>
              </a:gs>
            </a:gsLst>
            <a:lin ang="1350003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dir="5270335" dist="57280">
              <a:srgbClr val="3D4B8C">
                <a:alpha val="31760"/>
              </a:srgbClr>
            </a:outerShdw>
          </a:effectLst>
        </p:spPr>
      </p:sp>
      <p:grpSp>
        <p:nvGrpSpPr>
          <p:cNvPr id="1152" name="Google Shape;1152;g3503ecdcb31_1_375"/>
          <p:cNvGrpSpPr/>
          <p:nvPr/>
        </p:nvGrpSpPr>
        <p:grpSpPr>
          <a:xfrm>
            <a:off x="4550846" y="1826946"/>
            <a:ext cx="476994" cy="507644"/>
            <a:chOff x="7966077" y="2414588"/>
            <a:chExt cx="395288" cy="420688"/>
          </a:xfrm>
        </p:grpSpPr>
        <p:cxnSp>
          <p:nvCxnSpPr>
            <p:cNvPr id="1153" name="Google Shape;1153;g3503ecdcb31_1_375"/>
            <p:cNvCxnSpPr/>
            <p:nvPr/>
          </p:nvCxnSpPr>
          <p:spPr>
            <a:xfrm>
              <a:off x="8164515" y="2414588"/>
              <a:ext cx="0" cy="81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4" name="Google Shape;1154;g3503ecdcb31_1_375"/>
            <p:cNvCxnSpPr/>
            <p:nvPr/>
          </p:nvCxnSpPr>
          <p:spPr>
            <a:xfrm>
              <a:off x="8064502" y="2439988"/>
              <a:ext cx="41400" cy="69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5" name="Google Shape;1155;g3503ecdcb31_1_375"/>
            <p:cNvCxnSpPr/>
            <p:nvPr/>
          </p:nvCxnSpPr>
          <p:spPr>
            <a:xfrm>
              <a:off x="7993065" y="2513013"/>
              <a:ext cx="69900" cy="39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6" name="Google Shape;1156;g3503ecdcb31_1_375"/>
            <p:cNvCxnSpPr/>
            <p:nvPr/>
          </p:nvCxnSpPr>
          <p:spPr>
            <a:xfrm>
              <a:off x="7966077" y="2611438"/>
              <a:ext cx="81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7" name="Google Shape;1157;g3503ecdcb31_1_375"/>
            <p:cNvCxnSpPr/>
            <p:nvPr/>
          </p:nvCxnSpPr>
          <p:spPr>
            <a:xfrm flipH="1" rot="10800000">
              <a:off x="7993065" y="2670264"/>
              <a:ext cx="69900" cy="39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8" name="Google Shape;1158;g3503ecdcb31_1_375"/>
            <p:cNvCxnSpPr/>
            <p:nvPr/>
          </p:nvCxnSpPr>
          <p:spPr>
            <a:xfrm rot="10800000">
              <a:off x="8264477" y="2670264"/>
              <a:ext cx="69900" cy="39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9" name="Google Shape;1159;g3503ecdcb31_1_375"/>
            <p:cNvCxnSpPr/>
            <p:nvPr/>
          </p:nvCxnSpPr>
          <p:spPr>
            <a:xfrm rot="10800000">
              <a:off x="8280365" y="2611438"/>
              <a:ext cx="81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0" name="Google Shape;1160;g3503ecdcb31_1_375"/>
            <p:cNvCxnSpPr/>
            <p:nvPr/>
          </p:nvCxnSpPr>
          <p:spPr>
            <a:xfrm flipH="1">
              <a:off x="8264477" y="2513013"/>
              <a:ext cx="69900" cy="39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1" name="Google Shape;1161;g3503ecdcb31_1_375"/>
            <p:cNvCxnSpPr/>
            <p:nvPr/>
          </p:nvCxnSpPr>
          <p:spPr>
            <a:xfrm flipH="1">
              <a:off x="8221540" y="2439988"/>
              <a:ext cx="41400" cy="69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2" name="Google Shape;1162;g3503ecdcb31_1_375"/>
            <p:cNvSpPr/>
            <p:nvPr/>
          </p:nvSpPr>
          <p:spPr>
            <a:xfrm>
              <a:off x="8128002" y="2825751"/>
              <a:ext cx="71438" cy="9525"/>
            </a:xfrm>
            <a:custGeom>
              <a:rect b="b" l="l" r="r" t="t"/>
              <a:pathLst>
                <a:path extrusionOk="0" h="13" w="100">
                  <a:moveTo>
                    <a:pt x="100" y="0"/>
                  </a:moveTo>
                  <a:lnTo>
                    <a:pt x="87" y="0"/>
                  </a:lnTo>
                  <a:lnTo>
                    <a:pt x="75" y="13"/>
                  </a:lnTo>
                  <a:lnTo>
                    <a:pt x="50" y="13"/>
                  </a:lnTo>
                  <a:lnTo>
                    <a:pt x="25" y="13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3" name="Google Shape;1163;g3503ecdcb31_1_375"/>
            <p:cNvCxnSpPr/>
            <p:nvPr/>
          </p:nvCxnSpPr>
          <p:spPr>
            <a:xfrm>
              <a:off x="8110540" y="2754313"/>
              <a:ext cx="108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4" name="Google Shape;1164;g3503ecdcb31_1_375"/>
            <p:cNvCxnSpPr/>
            <p:nvPr/>
          </p:nvCxnSpPr>
          <p:spPr>
            <a:xfrm>
              <a:off x="8110540" y="2790826"/>
              <a:ext cx="1080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5" name="Google Shape;1165;g3503ecdcb31_1_375"/>
            <p:cNvSpPr/>
            <p:nvPr/>
          </p:nvSpPr>
          <p:spPr>
            <a:xfrm>
              <a:off x="8074027" y="2520951"/>
              <a:ext cx="179388" cy="207963"/>
            </a:xfrm>
            <a:custGeom>
              <a:rect b="b" l="l" r="r" t="t"/>
              <a:pathLst>
                <a:path extrusionOk="0" h="288" w="250">
                  <a:moveTo>
                    <a:pt x="187" y="288"/>
                  </a:moveTo>
                  <a:lnTo>
                    <a:pt x="187" y="275"/>
                  </a:lnTo>
                  <a:cubicBezTo>
                    <a:pt x="187" y="253"/>
                    <a:pt x="195" y="232"/>
                    <a:pt x="211" y="216"/>
                  </a:cubicBezTo>
                  <a:cubicBezTo>
                    <a:pt x="235" y="192"/>
                    <a:pt x="249" y="159"/>
                    <a:pt x="250" y="125"/>
                  </a:cubicBezTo>
                  <a:cubicBezTo>
                    <a:pt x="250" y="56"/>
                    <a:pt x="194" y="0"/>
                    <a:pt x="125" y="0"/>
                  </a:cubicBezTo>
                  <a:cubicBezTo>
                    <a:pt x="55" y="0"/>
                    <a:pt x="0" y="56"/>
                    <a:pt x="0" y="125"/>
                  </a:cubicBezTo>
                  <a:cubicBezTo>
                    <a:pt x="0" y="159"/>
                    <a:pt x="14" y="192"/>
                    <a:pt x="39" y="216"/>
                  </a:cubicBezTo>
                  <a:cubicBezTo>
                    <a:pt x="54" y="232"/>
                    <a:pt x="62" y="253"/>
                    <a:pt x="62" y="275"/>
                  </a:cubicBezTo>
                  <a:lnTo>
                    <a:pt x="62" y="288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3503ecdcb31_1_375"/>
            <p:cNvSpPr/>
            <p:nvPr/>
          </p:nvSpPr>
          <p:spPr>
            <a:xfrm>
              <a:off x="8135940" y="2638426"/>
              <a:ext cx="53975" cy="26988"/>
            </a:xfrm>
            <a:custGeom>
              <a:rect b="b" l="l" r="r" t="t"/>
              <a:pathLst>
                <a:path extrusionOk="0" h="37" w="75">
                  <a:moveTo>
                    <a:pt x="0" y="0"/>
                  </a:moveTo>
                  <a:lnTo>
                    <a:pt x="38" y="37"/>
                  </a:lnTo>
                  <a:lnTo>
                    <a:pt x="75" y="0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7" name="Google Shape;1167;g3503ecdcb31_1_375"/>
            <p:cNvCxnSpPr/>
            <p:nvPr/>
          </p:nvCxnSpPr>
          <p:spPr>
            <a:xfrm>
              <a:off x="8164515" y="2665413"/>
              <a:ext cx="0" cy="63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8" name="Google Shape;1168;g3503ecdcb31_1_375"/>
            <p:cNvSpPr/>
            <p:nvPr/>
          </p:nvSpPr>
          <p:spPr>
            <a:xfrm>
              <a:off x="8110540" y="2557463"/>
              <a:ext cx="53975" cy="53975"/>
            </a:xfrm>
            <a:custGeom>
              <a:rect b="b" l="l" r="r" t="t"/>
              <a:pathLst>
                <a:path extrusionOk="0" h="75" w="75">
                  <a:moveTo>
                    <a:pt x="0" y="75"/>
                  </a:moveTo>
                  <a:cubicBezTo>
                    <a:pt x="0" y="34"/>
                    <a:pt x="33" y="0"/>
                    <a:pt x="75" y="0"/>
                  </a:cubicBez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g3503ecdcb31_1_375"/>
          <p:cNvGrpSpPr/>
          <p:nvPr/>
        </p:nvGrpSpPr>
        <p:grpSpPr>
          <a:xfrm>
            <a:off x="4542951" y="2799619"/>
            <a:ext cx="476994" cy="454007"/>
            <a:chOff x="7535863" y="2728914"/>
            <a:chExt cx="395288" cy="376239"/>
          </a:xfrm>
        </p:grpSpPr>
        <p:sp>
          <p:nvSpPr>
            <p:cNvPr id="1170" name="Google Shape;1170;g3503ecdcb31_1_375"/>
            <p:cNvSpPr/>
            <p:nvPr/>
          </p:nvSpPr>
          <p:spPr>
            <a:xfrm>
              <a:off x="7645401" y="2817814"/>
              <a:ext cx="187200" cy="24300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1" name="Google Shape;1171;g3503ecdcb31_1_375"/>
            <p:cNvCxnSpPr/>
            <p:nvPr/>
          </p:nvCxnSpPr>
          <p:spPr>
            <a:xfrm>
              <a:off x="7645401" y="2898776"/>
              <a:ext cx="1872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2" name="Google Shape;1172;g3503ecdcb31_1_375"/>
            <p:cNvCxnSpPr/>
            <p:nvPr/>
          </p:nvCxnSpPr>
          <p:spPr>
            <a:xfrm>
              <a:off x="7645401" y="2952751"/>
              <a:ext cx="1872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3" name="Google Shape;1173;g3503ecdcb31_1_375"/>
            <p:cNvCxnSpPr/>
            <p:nvPr/>
          </p:nvCxnSpPr>
          <p:spPr>
            <a:xfrm>
              <a:off x="7645401" y="3006726"/>
              <a:ext cx="1239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4" name="Google Shape;1174;g3503ecdcb31_1_375"/>
            <p:cNvCxnSpPr/>
            <p:nvPr/>
          </p:nvCxnSpPr>
          <p:spPr>
            <a:xfrm rot="10800000">
              <a:off x="7707313" y="2898701"/>
              <a:ext cx="0" cy="162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5" name="Google Shape;1175;g3503ecdcb31_1_375"/>
            <p:cNvCxnSpPr/>
            <p:nvPr/>
          </p:nvCxnSpPr>
          <p:spPr>
            <a:xfrm rot="10800000">
              <a:off x="7769226" y="2898701"/>
              <a:ext cx="0" cy="162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76" name="Google Shape;1176;g3503ecdcb31_1_375"/>
            <p:cNvSpPr/>
            <p:nvPr/>
          </p:nvSpPr>
          <p:spPr>
            <a:xfrm>
              <a:off x="7670801" y="2728914"/>
              <a:ext cx="260350" cy="376239"/>
            </a:xfrm>
            <a:custGeom>
              <a:rect b="b" l="l" r="r" t="t"/>
              <a:pathLst>
                <a:path extrusionOk="0" h="525" w="363">
                  <a:moveTo>
                    <a:pt x="0" y="100"/>
                  </a:moveTo>
                  <a:lnTo>
                    <a:pt x="0" y="25"/>
                  </a:lnTo>
                  <a:cubicBezTo>
                    <a:pt x="0" y="11"/>
                    <a:pt x="11" y="0"/>
                    <a:pt x="25" y="0"/>
                  </a:cubicBezTo>
                  <a:lnTo>
                    <a:pt x="288" y="0"/>
                  </a:lnTo>
                  <a:lnTo>
                    <a:pt x="363" y="75"/>
                  </a:lnTo>
                  <a:lnTo>
                    <a:pt x="363" y="500"/>
                  </a:lnTo>
                  <a:cubicBezTo>
                    <a:pt x="363" y="514"/>
                    <a:pt x="351" y="525"/>
                    <a:pt x="338" y="525"/>
                  </a:cubicBezTo>
                  <a:lnTo>
                    <a:pt x="25" y="525"/>
                  </a:lnTo>
                  <a:cubicBezTo>
                    <a:pt x="11" y="525"/>
                    <a:pt x="0" y="514"/>
                    <a:pt x="0" y="500"/>
                  </a:cubicBezTo>
                  <a:lnTo>
                    <a:pt x="0" y="488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3503ecdcb31_1_375"/>
            <p:cNvSpPr/>
            <p:nvPr/>
          </p:nvSpPr>
          <p:spPr>
            <a:xfrm>
              <a:off x="7867651" y="2755901"/>
              <a:ext cx="36513" cy="36513"/>
            </a:xfrm>
            <a:custGeom>
              <a:rect b="b" l="l" r="r" t="t"/>
              <a:pathLst>
                <a:path extrusionOk="0" h="50" w="50">
                  <a:moveTo>
                    <a:pt x="50" y="50"/>
                  </a:moveTo>
                  <a:lnTo>
                    <a:pt x="0" y="50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3503ecdcb31_1_375"/>
            <p:cNvSpPr/>
            <p:nvPr/>
          </p:nvSpPr>
          <p:spPr>
            <a:xfrm>
              <a:off x="7535863" y="2728914"/>
              <a:ext cx="73025" cy="376239"/>
            </a:xfrm>
            <a:custGeom>
              <a:rect b="b" l="l" r="r" t="t"/>
              <a:pathLst>
                <a:path extrusionOk="0" h="525" w="101">
                  <a:moveTo>
                    <a:pt x="101" y="525"/>
                  </a:moveTo>
                  <a:lnTo>
                    <a:pt x="1" y="525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1" y="525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9" name="Google Shape;1179;g3503ecdcb31_1_375"/>
            <p:cNvCxnSpPr/>
            <p:nvPr/>
          </p:nvCxnSpPr>
          <p:spPr>
            <a:xfrm rot="10800000">
              <a:off x="7537576" y="2773364"/>
              <a:ext cx="34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0" name="Google Shape;1180;g3503ecdcb31_1_375"/>
            <p:cNvCxnSpPr/>
            <p:nvPr/>
          </p:nvCxnSpPr>
          <p:spPr>
            <a:xfrm rot="10800000">
              <a:off x="7537576" y="2817814"/>
              <a:ext cx="34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1" name="Google Shape;1181;g3503ecdcb31_1_375"/>
            <p:cNvCxnSpPr/>
            <p:nvPr/>
          </p:nvCxnSpPr>
          <p:spPr>
            <a:xfrm rot="10800000">
              <a:off x="7537576" y="2863851"/>
              <a:ext cx="34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2" name="Google Shape;1182;g3503ecdcb31_1_375"/>
            <p:cNvCxnSpPr/>
            <p:nvPr/>
          </p:nvCxnSpPr>
          <p:spPr>
            <a:xfrm rot="10800000">
              <a:off x="7537576" y="2908301"/>
              <a:ext cx="34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3" name="Google Shape;1183;g3503ecdcb31_1_375"/>
            <p:cNvCxnSpPr/>
            <p:nvPr/>
          </p:nvCxnSpPr>
          <p:spPr>
            <a:xfrm rot="10800000">
              <a:off x="7537576" y="2952751"/>
              <a:ext cx="34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4" name="Google Shape;1184;g3503ecdcb31_1_375"/>
            <p:cNvCxnSpPr/>
            <p:nvPr/>
          </p:nvCxnSpPr>
          <p:spPr>
            <a:xfrm rot="10800000">
              <a:off x="7537576" y="3006726"/>
              <a:ext cx="34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5" name="Google Shape;1185;g3503ecdcb31_1_375"/>
            <p:cNvCxnSpPr/>
            <p:nvPr/>
          </p:nvCxnSpPr>
          <p:spPr>
            <a:xfrm rot="10800000">
              <a:off x="7537576" y="3060701"/>
              <a:ext cx="34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86" name="Google Shape;1186;g3503ecdcb31_1_375"/>
          <p:cNvGrpSpPr/>
          <p:nvPr/>
        </p:nvGrpSpPr>
        <p:grpSpPr>
          <a:xfrm>
            <a:off x="4550467" y="975329"/>
            <a:ext cx="476975" cy="384906"/>
            <a:chOff x="8474076" y="3167063"/>
            <a:chExt cx="411150" cy="331787"/>
          </a:xfrm>
        </p:grpSpPr>
        <p:sp>
          <p:nvSpPr>
            <p:cNvPr id="1187" name="Google Shape;1187;g3503ecdcb31_1_375"/>
            <p:cNvSpPr/>
            <p:nvPr/>
          </p:nvSpPr>
          <p:spPr>
            <a:xfrm>
              <a:off x="8474076" y="3230563"/>
              <a:ext cx="357188" cy="268287"/>
            </a:xfrm>
            <a:custGeom>
              <a:rect b="b" l="l" r="r" t="t"/>
              <a:pathLst>
                <a:path extrusionOk="0" h="375" w="500">
                  <a:moveTo>
                    <a:pt x="500" y="112"/>
                  </a:moveTo>
                  <a:lnTo>
                    <a:pt x="500" y="375"/>
                  </a:lnTo>
                  <a:lnTo>
                    <a:pt x="0" y="375"/>
                  </a:lnTo>
                  <a:lnTo>
                    <a:pt x="0" y="0"/>
                  </a:lnTo>
                  <a:lnTo>
                    <a:pt x="375" y="0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3503ecdcb31_1_375"/>
            <p:cNvSpPr/>
            <p:nvPr/>
          </p:nvSpPr>
          <p:spPr>
            <a:xfrm>
              <a:off x="8616951" y="3309938"/>
              <a:ext cx="88900" cy="107950"/>
            </a:xfrm>
            <a:custGeom>
              <a:rect b="b" l="l" r="r" t="t"/>
              <a:pathLst>
                <a:path extrusionOk="0" h="150" w="125">
                  <a:moveTo>
                    <a:pt x="0" y="0"/>
                  </a:moveTo>
                  <a:lnTo>
                    <a:pt x="0" y="150"/>
                  </a:lnTo>
                  <a:lnTo>
                    <a:pt x="125" y="7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9" name="Google Shape;1189;g3503ecdcb31_1_375"/>
            <p:cNvCxnSpPr/>
            <p:nvPr/>
          </p:nvCxnSpPr>
          <p:spPr>
            <a:xfrm flipH="1">
              <a:off x="8796314" y="3203575"/>
              <a:ext cx="54000" cy="5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0" name="Google Shape;1190;g3503ecdcb31_1_375"/>
            <p:cNvCxnSpPr/>
            <p:nvPr/>
          </p:nvCxnSpPr>
          <p:spPr>
            <a:xfrm>
              <a:off x="8796339" y="3203575"/>
              <a:ext cx="54000" cy="52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1" name="Google Shape;1191;g3503ecdcb31_1_375"/>
            <p:cNvSpPr/>
            <p:nvPr/>
          </p:nvSpPr>
          <p:spPr>
            <a:xfrm>
              <a:off x="8759826" y="3167063"/>
              <a:ext cx="125400" cy="125400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2" name="Google Shape;1192;g3503ecdcb31_1_375"/>
          <p:cNvSpPr/>
          <p:nvPr/>
        </p:nvSpPr>
        <p:spPr>
          <a:xfrm>
            <a:off x="4377375" y="3539166"/>
            <a:ext cx="792900" cy="847200"/>
          </a:xfrm>
          <a:prstGeom prst="roundRect">
            <a:avLst>
              <a:gd fmla="val 2183" name="adj"/>
            </a:avLst>
          </a:prstGeom>
          <a:gradFill>
            <a:gsLst>
              <a:gs pos="0">
                <a:srgbClr val="FCADA8">
                  <a:alpha val="61960"/>
                </a:srgbClr>
              </a:gs>
              <a:gs pos="100000">
                <a:srgbClr val="F03D30">
                  <a:alpha val="61960"/>
                </a:srgbClr>
              </a:gs>
            </a:gsLst>
            <a:lin ang="5400700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93" name="Google Shape;1193;g3503ecdcb31_1_375"/>
          <p:cNvGrpSpPr/>
          <p:nvPr/>
        </p:nvGrpSpPr>
        <p:grpSpPr>
          <a:xfrm>
            <a:off x="4535268" y="3718511"/>
            <a:ext cx="476975" cy="500824"/>
            <a:chOff x="5670551" y="1693863"/>
            <a:chExt cx="412751" cy="433388"/>
          </a:xfrm>
        </p:grpSpPr>
        <p:sp>
          <p:nvSpPr>
            <p:cNvPr id="1194" name="Google Shape;1194;g3503ecdcb31_1_375"/>
            <p:cNvSpPr/>
            <p:nvPr/>
          </p:nvSpPr>
          <p:spPr>
            <a:xfrm>
              <a:off x="5894389" y="1822451"/>
              <a:ext cx="188913" cy="161925"/>
            </a:xfrm>
            <a:custGeom>
              <a:rect b="b" l="l" r="r" t="t"/>
              <a:pathLst>
                <a:path extrusionOk="0" h="225" w="263">
                  <a:moveTo>
                    <a:pt x="0" y="88"/>
                  </a:moveTo>
                  <a:cubicBezTo>
                    <a:pt x="0" y="88"/>
                    <a:pt x="19" y="61"/>
                    <a:pt x="25" y="50"/>
                  </a:cubicBezTo>
                  <a:cubicBezTo>
                    <a:pt x="35" y="34"/>
                    <a:pt x="61" y="0"/>
                    <a:pt x="100" y="0"/>
                  </a:cubicBezTo>
                  <a:lnTo>
                    <a:pt x="188" y="0"/>
                  </a:lnTo>
                  <a:cubicBezTo>
                    <a:pt x="229" y="1"/>
                    <a:pt x="262" y="34"/>
                    <a:pt x="263" y="75"/>
                  </a:cubicBezTo>
                  <a:lnTo>
                    <a:pt x="263" y="175"/>
                  </a:lnTo>
                  <a:cubicBezTo>
                    <a:pt x="260" y="202"/>
                    <a:pt x="239" y="223"/>
                    <a:pt x="213" y="225"/>
                  </a:cubicBezTo>
                  <a:lnTo>
                    <a:pt x="200" y="225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3503ecdcb31_1_375"/>
            <p:cNvSpPr/>
            <p:nvPr/>
          </p:nvSpPr>
          <p:spPr>
            <a:xfrm>
              <a:off x="5911851" y="1893888"/>
              <a:ext cx="26988" cy="233363"/>
            </a:xfrm>
            <a:custGeom>
              <a:rect b="b" l="l" r="r" t="t"/>
              <a:pathLst>
                <a:path extrusionOk="0" h="325" w="38">
                  <a:moveTo>
                    <a:pt x="38" y="325"/>
                  </a:moveTo>
                  <a:lnTo>
                    <a:pt x="38" y="0"/>
                  </a:lnTo>
                  <a:lnTo>
                    <a:pt x="0" y="50"/>
                  </a:ln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6" name="Google Shape;1196;g3503ecdcb31_1_375"/>
            <p:cNvCxnSpPr/>
            <p:nvPr/>
          </p:nvCxnSpPr>
          <p:spPr>
            <a:xfrm>
              <a:off x="6037264" y="1885951"/>
              <a:ext cx="0" cy="2412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7" name="Google Shape;1197;g3503ecdcb31_1_375"/>
            <p:cNvCxnSpPr/>
            <p:nvPr/>
          </p:nvCxnSpPr>
          <p:spPr>
            <a:xfrm>
              <a:off x="5992814" y="1984376"/>
              <a:ext cx="0" cy="142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8" name="Google Shape;1198;g3503ecdcb31_1_375"/>
            <p:cNvSpPr/>
            <p:nvPr/>
          </p:nvSpPr>
          <p:spPr>
            <a:xfrm>
              <a:off x="5670551" y="1822451"/>
              <a:ext cx="231775" cy="304800"/>
            </a:xfrm>
            <a:custGeom>
              <a:rect b="b" l="l" r="r" t="t"/>
              <a:pathLst>
                <a:path extrusionOk="0" h="425" w="324">
                  <a:moveTo>
                    <a:pt x="187" y="425"/>
                  </a:moveTo>
                  <a:lnTo>
                    <a:pt x="187" y="100"/>
                  </a:lnTo>
                  <a:lnTo>
                    <a:pt x="264" y="181"/>
                  </a:lnTo>
                  <a:cubicBezTo>
                    <a:pt x="277" y="194"/>
                    <a:pt x="297" y="194"/>
                    <a:pt x="310" y="181"/>
                  </a:cubicBezTo>
                  <a:lnTo>
                    <a:pt x="324" y="167"/>
                  </a:lnTo>
                  <a:cubicBezTo>
                    <a:pt x="324" y="167"/>
                    <a:pt x="278" y="97"/>
                    <a:pt x="262" y="75"/>
                  </a:cubicBezTo>
                  <a:cubicBezTo>
                    <a:pt x="246" y="53"/>
                    <a:pt x="215" y="0"/>
                    <a:pt x="162" y="0"/>
                  </a:cubicBezTo>
                  <a:lnTo>
                    <a:pt x="75" y="0"/>
                  </a:lnTo>
                  <a:cubicBezTo>
                    <a:pt x="33" y="1"/>
                    <a:pt x="0" y="34"/>
                    <a:pt x="0" y="75"/>
                  </a:cubicBezTo>
                  <a:lnTo>
                    <a:pt x="0" y="175"/>
                  </a:lnTo>
                  <a:cubicBezTo>
                    <a:pt x="1" y="202"/>
                    <a:pt x="23" y="223"/>
                    <a:pt x="50" y="225"/>
                  </a:cubicBezTo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9" name="Google Shape;1199;g3503ecdcb31_1_375"/>
            <p:cNvCxnSpPr/>
            <p:nvPr/>
          </p:nvCxnSpPr>
          <p:spPr>
            <a:xfrm>
              <a:off x="5705476" y="1885951"/>
              <a:ext cx="0" cy="2412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0" name="Google Shape;1200;g3503ecdcb31_1_375"/>
            <p:cNvCxnSpPr/>
            <p:nvPr/>
          </p:nvCxnSpPr>
          <p:spPr>
            <a:xfrm>
              <a:off x="5759451" y="1984376"/>
              <a:ext cx="0" cy="142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1" name="Google Shape;1201;g3503ecdcb31_1_375"/>
            <p:cNvSpPr/>
            <p:nvPr/>
          </p:nvSpPr>
          <p:spPr>
            <a:xfrm>
              <a:off x="5722939" y="1693863"/>
              <a:ext cx="73025" cy="103188"/>
            </a:xfrm>
            <a:custGeom>
              <a:rect b="b" l="l" r="r" t="t"/>
              <a:pathLst>
                <a:path extrusionOk="0" h="143" w="103">
                  <a:moveTo>
                    <a:pt x="52" y="142"/>
                  </a:moveTo>
                  <a:cubicBezTo>
                    <a:pt x="80" y="143"/>
                    <a:pt x="103" y="120"/>
                    <a:pt x="102" y="92"/>
                  </a:cubicBezTo>
                  <a:lnTo>
                    <a:pt x="102" y="67"/>
                  </a:lnTo>
                  <a:cubicBezTo>
                    <a:pt x="102" y="0"/>
                    <a:pt x="2" y="0"/>
                    <a:pt x="2" y="67"/>
                  </a:cubicBezTo>
                  <a:lnTo>
                    <a:pt x="2" y="92"/>
                  </a:lnTo>
                  <a:cubicBezTo>
                    <a:pt x="0" y="120"/>
                    <a:pt x="23" y="143"/>
                    <a:pt x="52" y="142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3503ecdcb31_1_375"/>
            <p:cNvSpPr/>
            <p:nvPr/>
          </p:nvSpPr>
          <p:spPr>
            <a:xfrm>
              <a:off x="5956301" y="1693863"/>
              <a:ext cx="73025" cy="103188"/>
            </a:xfrm>
            <a:custGeom>
              <a:rect b="b" l="l" r="r" t="t"/>
              <a:pathLst>
                <a:path extrusionOk="0" h="143" w="103">
                  <a:moveTo>
                    <a:pt x="52" y="142"/>
                  </a:moveTo>
                  <a:cubicBezTo>
                    <a:pt x="80" y="143"/>
                    <a:pt x="103" y="120"/>
                    <a:pt x="102" y="92"/>
                  </a:cubicBezTo>
                  <a:lnTo>
                    <a:pt x="102" y="67"/>
                  </a:lnTo>
                  <a:cubicBezTo>
                    <a:pt x="102" y="0"/>
                    <a:pt x="2" y="0"/>
                    <a:pt x="2" y="67"/>
                  </a:cubicBezTo>
                  <a:lnTo>
                    <a:pt x="2" y="92"/>
                  </a:lnTo>
                  <a:cubicBezTo>
                    <a:pt x="0" y="120"/>
                    <a:pt x="23" y="143"/>
                    <a:pt x="52" y="142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g3503ecdcb31_1_375"/>
          <p:cNvSpPr/>
          <p:nvPr/>
        </p:nvSpPr>
        <p:spPr>
          <a:xfrm>
            <a:off x="5253361" y="1675844"/>
            <a:ext cx="3339300" cy="847200"/>
          </a:xfrm>
          <a:prstGeom prst="roundRect">
            <a:avLst>
              <a:gd fmla="val 21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600075" dir="5400000" dist="219240">
              <a:srgbClr val="101010">
                <a:alpha val="12940"/>
              </a:srgbClr>
            </a:outerShdw>
          </a:effectLst>
        </p:spPr>
        <p:txBody>
          <a:bodyPr anchorCtr="0" anchor="ctr" bIns="91450" lIns="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  <p:sp>
        <p:nvSpPr>
          <p:cNvPr id="1204" name="Google Shape;1204;g3503ecdcb31_1_375"/>
          <p:cNvSpPr/>
          <p:nvPr/>
        </p:nvSpPr>
        <p:spPr>
          <a:xfrm>
            <a:off x="5253361" y="2607494"/>
            <a:ext cx="3339300" cy="847200"/>
          </a:xfrm>
          <a:prstGeom prst="roundRect">
            <a:avLst>
              <a:gd fmla="val 21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600075" dir="5400000" dist="219240">
              <a:srgbClr val="101010">
                <a:alpha val="12940"/>
              </a:srgbClr>
            </a:outerShdw>
          </a:effectLst>
        </p:spPr>
        <p:txBody>
          <a:bodyPr anchorCtr="0" anchor="ctr" bIns="91450" lIns="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  <p:sp>
        <p:nvSpPr>
          <p:cNvPr id="1205" name="Google Shape;1205;g3503ecdcb31_1_375"/>
          <p:cNvSpPr/>
          <p:nvPr/>
        </p:nvSpPr>
        <p:spPr>
          <a:xfrm>
            <a:off x="5253361" y="3552256"/>
            <a:ext cx="3339300" cy="847200"/>
          </a:xfrm>
          <a:prstGeom prst="roundRect">
            <a:avLst>
              <a:gd fmla="val 2183" name="adj"/>
            </a:avLst>
          </a:prstGeom>
          <a:gradFill>
            <a:gsLst>
              <a:gs pos="0">
                <a:srgbClr val="FFFFFF"/>
              </a:gs>
              <a:gs pos="100000">
                <a:srgbClr val="E5F3F6"/>
              </a:gs>
            </a:gsLst>
            <a:lin ang="5400012" scaled="0"/>
          </a:gradFill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600075" dir="5400000" dist="219240">
              <a:srgbClr val="101010">
                <a:alpha val="12940"/>
              </a:srgbClr>
            </a:outerShdw>
          </a:effectLst>
        </p:spPr>
        <p:txBody>
          <a:bodyPr anchorCtr="0" anchor="ctr" bIns="91450" lIns="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  <p:sp>
        <p:nvSpPr>
          <p:cNvPr id="1206" name="Google Shape;1206;g3503ecdcb31_1_375"/>
          <p:cNvSpPr txBox="1"/>
          <p:nvPr/>
        </p:nvSpPr>
        <p:spPr>
          <a:xfrm>
            <a:off x="5332038" y="776900"/>
            <a:ext cx="30747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rPr>
              <a:t>Ambiente de confiança e confidencial, evite gravações</a:t>
            </a:r>
            <a:endParaRPr i="1"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7" name="Google Shape;1207;g3503ecdcb31_1_375"/>
          <p:cNvSpPr txBox="1"/>
          <p:nvPr/>
        </p:nvSpPr>
        <p:spPr>
          <a:xfrm>
            <a:off x="5332038" y="1719644"/>
            <a:ext cx="30747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rPr>
              <a:t>O maior valor do Q&amp;A está na troca</a:t>
            </a:r>
            <a:endParaRPr i="1"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8" name="Google Shape;1208;g3503ecdcb31_1_375"/>
          <p:cNvSpPr txBox="1"/>
          <p:nvPr/>
        </p:nvSpPr>
        <p:spPr>
          <a:xfrm>
            <a:off x="5332038" y="2607513"/>
            <a:ext cx="3018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rPr>
              <a:t>Não existe pergunta certa ou errada</a:t>
            </a:r>
            <a:endParaRPr i="1"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g3503ecdcb31_1_375"/>
          <p:cNvSpPr txBox="1"/>
          <p:nvPr/>
        </p:nvSpPr>
        <p:spPr>
          <a:xfrm>
            <a:off x="5332038" y="3568613"/>
            <a:ext cx="3018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F1A45"/>
                </a:solidFill>
                <a:latin typeface="Montserrat"/>
                <a:ea typeface="Montserrat"/>
                <a:cs typeface="Montserrat"/>
                <a:sym typeface="Montserrat"/>
              </a:rPr>
              <a:t>Seja objetivo: Faça uma pergunta por vez!</a:t>
            </a:r>
            <a:endParaRPr i="1"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F1A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g3503ecdcb31_1_4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g3503ecdcb31_1_446"/>
          <p:cNvPicPr preferRelativeResize="0"/>
          <p:nvPr/>
        </p:nvPicPr>
        <p:blipFill rotWithShape="1">
          <a:blip r:embed="rId5">
            <a:alphaModFix/>
          </a:blip>
          <a:srcRect b="0" l="9178" r="9162" t="0"/>
          <a:stretch/>
        </p:blipFill>
        <p:spPr>
          <a:xfrm>
            <a:off x="4952880" y="0"/>
            <a:ext cx="4191120" cy="514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g3503ecdcb31_1_4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480" y="4136040"/>
            <a:ext cx="3339360" cy="48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g3503ecdcb31_1_446"/>
          <p:cNvSpPr txBox="1"/>
          <p:nvPr/>
        </p:nvSpPr>
        <p:spPr>
          <a:xfrm>
            <a:off x="448200" y="740520"/>
            <a:ext cx="59436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600" u="none" cap="none" strike="noStrike">
                <a:solidFill>
                  <a:srgbClr val="84C1D3"/>
                </a:solidFill>
                <a:latin typeface="Montserrat"/>
                <a:ea typeface="Montserrat"/>
                <a:cs typeface="Montserrat"/>
                <a:sym typeface="Montserrat"/>
              </a:rPr>
              <a:t>ENCONTRO PRESENCIAL</a:t>
            </a:r>
            <a:endParaRPr b="0" i="0" sz="4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g3503ecdcb31_1_446"/>
          <p:cNvSpPr/>
          <p:nvPr/>
        </p:nvSpPr>
        <p:spPr>
          <a:xfrm>
            <a:off x="6570360" y="208440"/>
            <a:ext cx="2402236" cy="1375218"/>
          </a:xfrm>
          <a:custGeom>
            <a:rect b="b" l="l" r="r" t="t"/>
            <a:pathLst>
              <a:path extrusionOk="0" h="21600" w="37728">
                <a:moveTo>
                  <a:pt x="0" y="10800"/>
                </a:moveTo>
                <a:close/>
              </a:path>
            </a:pathLst>
          </a:cu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Yuri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9" name="Google Shape;1219;g3503ecdcb31_1_4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514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3d427e4b2_0_41"/>
          <p:cNvSpPr/>
          <p:nvPr/>
        </p:nvSpPr>
        <p:spPr>
          <a:xfrm>
            <a:off x="469098" y="1429541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POR LEAD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(CPL)</a:t>
            </a:r>
            <a:endParaRPr b="0" i="1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g2d3d427e4b2_0_41"/>
          <p:cNvSpPr/>
          <p:nvPr/>
        </p:nvSpPr>
        <p:spPr>
          <a:xfrm>
            <a:off x="2401353" y="142954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R$213,87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d3d427e4b2_0_41"/>
          <p:cNvSpPr/>
          <p:nvPr/>
        </p:nvSpPr>
        <p:spPr>
          <a:xfrm>
            <a:off x="2401353" y="75598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1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2d3d427e4b2_0_41"/>
          <p:cNvSpPr/>
          <p:nvPr/>
        </p:nvSpPr>
        <p:spPr>
          <a:xfrm>
            <a:off x="4525341" y="75598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2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g2d3d427e4b2_0_41"/>
          <p:cNvSpPr/>
          <p:nvPr/>
        </p:nvSpPr>
        <p:spPr>
          <a:xfrm>
            <a:off x="4525341" y="142954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R$152,14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g2d3d427e4b2_0_41"/>
          <p:cNvSpPr/>
          <p:nvPr/>
        </p:nvSpPr>
        <p:spPr>
          <a:xfrm>
            <a:off x="6649302" y="75598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3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2d3d427e4b2_0_41"/>
          <p:cNvSpPr/>
          <p:nvPr/>
        </p:nvSpPr>
        <p:spPr>
          <a:xfrm>
            <a:off x="6649302" y="142954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R$97,59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3d427e4b2_0_52"/>
          <p:cNvSpPr/>
          <p:nvPr/>
        </p:nvSpPr>
        <p:spPr>
          <a:xfrm>
            <a:off x="469098" y="1429541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POR LEAD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(CPL)</a:t>
            </a:r>
            <a:endParaRPr b="0" i="1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2d3d427e4b2_0_52"/>
          <p:cNvSpPr/>
          <p:nvPr/>
        </p:nvSpPr>
        <p:spPr>
          <a:xfrm>
            <a:off x="2401353" y="142954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R$213,87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d3d427e4b2_0_52"/>
          <p:cNvSpPr/>
          <p:nvPr/>
        </p:nvSpPr>
        <p:spPr>
          <a:xfrm>
            <a:off x="2401353" y="75598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1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2d3d427e4b2_0_52"/>
          <p:cNvSpPr/>
          <p:nvPr/>
        </p:nvSpPr>
        <p:spPr>
          <a:xfrm>
            <a:off x="4525341" y="75598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2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g2d3d427e4b2_0_52"/>
          <p:cNvSpPr/>
          <p:nvPr/>
        </p:nvSpPr>
        <p:spPr>
          <a:xfrm>
            <a:off x="4525341" y="142954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R$152,14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g2d3d427e4b2_0_52"/>
          <p:cNvSpPr/>
          <p:nvPr/>
        </p:nvSpPr>
        <p:spPr>
          <a:xfrm>
            <a:off x="6649302" y="75598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7EB1C5">
                  <a:alpha val="60392"/>
                </a:srgbClr>
              </a:gs>
              <a:gs pos="40000">
                <a:srgbClr val="98CCDF">
                  <a:alpha val="60392"/>
                </a:srgbClr>
              </a:gs>
              <a:gs pos="100000">
                <a:srgbClr val="7EB1C5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3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d3d427e4b2_0_52"/>
          <p:cNvSpPr/>
          <p:nvPr/>
        </p:nvSpPr>
        <p:spPr>
          <a:xfrm>
            <a:off x="6649302" y="1429547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R$97,59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3d427e4b2_0_63"/>
          <p:cNvSpPr/>
          <p:nvPr/>
        </p:nvSpPr>
        <p:spPr>
          <a:xfrm>
            <a:off x="531136" y="2124119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CONVERSÃO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(Lead &gt; Vendas)</a:t>
            </a:r>
            <a:endParaRPr b="0" i="1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d3d427e4b2_0_63"/>
          <p:cNvSpPr/>
          <p:nvPr/>
        </p:nvSpPr>
        <p:spPr>
          <a:xfrm>
            <a:off x="531136" y="2797690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DE ANÚNCIO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POR VENDA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g2d3d427e4b2_0_63"/>
          <p:cNvSpPr/>
          <p:nvPr/>
        </p:nvSpPr>
        <p:spPr>
          <a:xfrm>
            <a:off x="531136" y="1450548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POR LEAD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(CPL)</a:t>
            </a:r>
            <a:endParaRPr b="0" i="1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g2d3d427e4b2_0_63"/>
          <p:cNvSpPr/>
          <p:nvPr/>
        </p:nvSpPr>
        <p:spPr>
          <a:xfrm>
            <a:off x="2435590" y="21241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d3d427e4b2_0_63"/>
          <p:cNvSpPr/>
          <p:nvPr/>
        </p:nvSpPr>
        <p:spPr>
          <a:xfrm>
            <a:off x="2435590" y="2797691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R$2.138,70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d3d427e4b2_0_63"/>
          <p:cNvSpPr/>
          <p:nvPr/>
        </p:nvSpPr>
        <p:spPr>
          <a:xfrm>
            <a:off x="2435590" y="1450554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R$213,87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d3d427e4b2_0_63"/>
          <p:cNvSpPr/>
          <p:nvPr/>
        </p:nvSpPr>
        <p:spPr>
          <a:xfrm>
            <a:off x="2435590" y="776989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1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2d3d427e4b2_0_63"/>
          <p:cNvSpPr/>
          <p:nvPr/>
        </p:nvSpPr>
        <p:spPr>
          <a:xfrm>
            <a:off x="4511428" y="776989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2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2d3d427e4b2_0_63"/>
          <p:cNvSpPr/>
          <p:nvPr/>
        </p:nvSpPr>
        <p:spPr>
          <a:xfrm>
            <a:off x="4511428" y="21241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8%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d3d427e4b2_0_63"/>
          <p:cNvSpPr/>
          <p:nvPr/>
        </p:nvSpPr>
        <p:spPr>
          <a:xfrm>
            <a:off x="4511428" y="2797691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R$1.901,75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d3d427e4b2_0_63"/>
          <p:cNvSpPr/>
          <p:nvPr/>
        </p:nvSpPr>
        <p:spPr>
          <a:xfrm>
            <a:off x="4511428" y="1450554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R$152,14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g2d3d427e4b2_0_63"/>
          <p:cNvSpPr/>
          <p:nvPr/>
        </p:nvSpPr>
        <p:spPr>
          <a:xfrm>
            <a:off x="6587264" y="776989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3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2d3d427e4b2_0_63"/>
          <p:cNvSpPr/>
          <p:nvPr/>
        </p:nvSpPr>
        <p:spPr>
          <a:xfrm>
            <a:off x="6587264" y="21241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2%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d3d427e4b2_0_63"/>
          <p:cNvSpPr/>
          <p:nvPr/>
        </p:nvSpPr>
        <p:spPr>
          <a:xfrm>
            <a:off x="6587264" y="2797691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R$4.879,5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d3d427e4b2_0_63"/>
          <p:cNvSpPr/>
          <p:nvPr/>
        </p:nvSpPr>
        <p:spPr>
          <a:xfrm>
            <a:off x="6587264" y="1450554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R$97,59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3d427e4b2_0_82"/>
          <p:cNvSpPr/>
          <p:nvPr/>
        </p:nvSpPr>
        <p:spPr>
          <a:xfrm>
            <a:off x="531136" y="2124119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CONVERSÃO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(Lead &gt; Vendas)</a:t>
            </a:r>
            <a:endParaRPr b="0" i="1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d3d427e4b2_0_82"/>
          <p:cNvSpPr/>
          <p:nvPr/>
        </p:nvSpPr>
        <p:spPr>
          <a:xfrm>
            <a:off x="531136" y="2797690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DE ANÚNCIO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POR VENDA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g2d3d427e4b2_0_82"/>
          <p:cNvSpPr/>
          <p:nvPr/>
        </p:nvSpPr>
        <p:spPr>
          <a:xfrm>
            <a:off x="531136" y="1450548"/>
            <a:ext cx="18339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CUSTO POR LEAD</a:t>
            </a:r>
            <a:b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(CPL)</a:t>
            </a:r>
            <a:endParaRPr b="0" i="1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g2d3d427e4b2_0_82"/>
          <p:cNvSpPr/>
          <p:nvPr/>
        </p:nvSpPr>
        <p:spPr>
          <a:xfrm>
            <a:off x="2435590" y="21241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d3d427e4b2_0_82"/>
          <p:cNvSpPr/>
          <p:nvPr/>
        </p:nvSpPr>
        <p:spPr>
          <a:xfrm>
            <a:off x="2435590" y="2797691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R$2.138,70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d3d427e4b2_0_82"/>
          <p:cNvSpPr/>
          <p:nvPr/>
        </p:nvSpPr>
        <p:spPr>
          <a:xfrm>
            <a:off x="2435590" y="1450554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R$213,87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d3d427e4b2_0_82"/>
          <p:cNvSpPr/>
          <p:nvPr/>
        </p:nvSpPr>
        <p:spPr>
          <a:xfrm>
            <a:off x="2435590" y="776989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1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g2d3d427e4b2_0_82"/>
          <p:cNvSpPr/>
          <p:nvPr/>
        </p:nvSpPr>
        <p:spPr>
          <a:xfrm>
            <a:off x="4511428" y="776989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7EB1C5">
                  <a:alpha val="60392"/>
                </a:srgbClr>
              </a:gs>
              <a:gs pos="40000">
                <a:srgbClr val="98CCDF">
                  <a:alpha val="60392"/>
                </a:srgbClr>
              </a:gs>
              <a:gs pos="100000">
                <a:srgbClr val="7EB1C5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2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g2d3d427e4b2_0_82"/>
          <p:cNvSpPr/>
          <p:nvPr/>
        </p:nvSpPr>
        <p:spPr>
          <a:xfrm>
            <a:off x="4511428" y="21241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8%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d3d427e4b2_0_82"/>
          <p:cNvSpPr/>
          <p:nvPr/>
        </p:nvSpPr>
        <p:spPr>
          <a:xfrm>
            <a:off x="4511428" y="2797691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R$1.901,75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d3d427e4b2_0_82"/>
          <p:cNvSpPr/>
          <p:nvPr/>
        </p:nvSpPr>
        <p:spPr>
          <a:xfrm>
            <a:off x="4511428" y="1450554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R$152,14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2d3d427e4b2_0_82"/>
          <p:cNvSpPr/>
          <p:nvPr/>
        </p:nvSpPr>
        <p:spPr>
          <a:xfrm>
            <a:off x="6587264" y="776989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E76353">
                  <a:alpha val="60392"/>
                </a:srgbClr>
              </a:gs>
              <a:gs pos="40000">
                <a:srgbClr val="F98A7C">
                  <a:alpha val="60392"/>
                </a:srgbClr>
              </a:gs>
              <a:gs pos="100000">
                <a:srgbClr val="E76353">
                  <a:alpha val="60392"/>
                </a:srgbClr>
              </a:gs>
            </a:gsLst>
            <a:lin ang="13500032" scaled="0"/>
          </a:gra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Anúncio 3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2d3d427e4b2_0_82"/>
          <p:cNvSpPr/>
          <p:nvPr/>
        </p:nvSpPr>
        <p:spPr>
          <a:xfrm>
            <a:off x="6587264" y="2124122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2%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d3d427e4b2_0_82"/>
          <p:cNvSpPr/>
          <p:nvPr/>
        </p:nvSpPr>
        <p:spPr>
          <a:xfrm>
            <a:off x="6587264" y="2797691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FF62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R$4.879,5</a:t>
            </a:r>
            <a:endParaRPr b="0" i="0" sz="700" u="none" cap="none" strike="noStrike">
              <a:solidFill>
                <a:srgbClr val="001C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d3d427e4b2_0_82"/>
          <p:cNvSpPr/>
          <p:nvPr/>
        </p:nvSpPr>
        <p:spPr>
          <a:xfrm>
            <a:off x="6587264" y="1450554"/>
            <a:ext cx="2025600" cy="587700"/>
          </a:xfrm>
          <a:prstGeom prst="roundRect">
            <a:avLst>
              <a:gd fmla="val 7317" name="adj"/>
            </a:avLst>
          </a:prstGeom>
          <a:gradFill>
            <a:gsLst>
              <a:gs pos="0">
                <a:srgbClr val="FFFFFF">
                  <a:alpha val="60392"/>
                </a:srgbClr>
              </a:gs>
              <a:gs pos="100000">
                <a:srgbClr val="E5F3F6">
                  <a:alpha val="60392"/>
                </a:srgbClr>
              </a:gs>
            </a:gsLst>
            <a:lin ang="10800025" scaled="0"/>
          </a:gradFill>
          <a:ln cap="flat" cmpd="sng" w="9525">
            <a:solidFill>
              <a:srgbClr val="001C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1C5E"/>
                </a:solidFill>
                <a:latin typeface="Montserrat"/>
                <a:ea typeface="Montserrat"/>
                <a:cs typeface="Montserrat"/>
                <a:sym typeface="Montserrat"/>
              </a:rPr>
              <a:t>R$97,59</a:t>
            </a:r>
            <a:endParaRPr b="1" i="0" sz="1200" u="none" cap="none" strike="noStrike">
              <a:solidFill>
                <a:srgbClr val="001C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PADRAO G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625B"/>
      </a:accent1>
      <a:accent2>
        <a:srgbClr val="135FCD"/>
      </a:accent2>
      <a:accent3>
        <a:srgbClr val="83AEE6"/>
      </a:accent3>
      <a:accent4>
        <a:srgbClr val="E76353"/>
      </a:accent4>
      <a:accent5>
        <a:srgbClr val="FCAEA8"/>
      </a:accent5>
      <a:accent6>
        <a:srgbClr val="4285F4"/>
      </a:accent6>
      <a:hlink>
        <a:srgbClr val="2D4A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